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65" r:id="rId2"/>
    <p:sldId id="475" r:id="rId3"/>
    <p:sldId id="382" r:id="rId4"/>
    <p:sldId id="592" r:id="rId5"/>
    <p:sldId id="734" r:id="rId6"/>
    <p:sldId id="735" r:id="rId7"/>
    <p:sldId id="609" r:id="rId8"/>
    <p:sldId id="736" r:id="rId9"/>
    <p:sldId id="737" r:id="rId10"/>
    <p:sldId id="721" r:id="rId11"/>
    <p:sldId id="593" r:id="rId12"/>
    <p:sldId id="677" r:id="rId13"/>
    <p:sldId id="711" r:id="rId14"/>
    <p:sldId id="676" r:id="rId15"/>
    <p:sldId id="675" r:id="rId16"/>
    <p:sldId id="580" r:id="rId17"/>
    <p:sldId id="704" r:id="rId18"/>
    <p:sldId id="583" r:id="rId19"/>
    <p:sldId id="584" r:id="rId20"/>
    <p:sldId id="670" r:id="rId21"/>
    <p:sldId id="714" r:id="rId22"/>
    <p:sldId id="715" r:id="rId23"/>
    <p:sldId id="738" r:id="rId24"/>
    <p:sldId id="739" r:id="rId25"/>
    <p:sldId id="732" r:id="rId26"/>
    <p:sldId id="635" r:id="rId27"/>
    <p:sldId id="636" r:id="rId28"/>
    <p:sldId id="740" r:id="rId29"/>
    <p:sldId id="741" r:id="rId30"/>
    <p:sldId id="700" r:id="rId31"/>
    <p:sldId id="623" r:id="rId32"/>
    <p:sldId id="731" r:id="rId33"/>
    <p:sldId id="647" r:id="rId34"/>
    <p:sldId id="611" r:id="rId35"/>
    <p:sldId id="742" r:id="rId36"/>
    <p:sldId id="622" r:id="rId37"/>
    <p:sldId id="747" r:id="rId38"/>
    <p:sldId id="748" r:id="rId39"/>
    <p:sldId id="74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22300"/>
    <a:srgbClr val="A74BEE"/>
    <a:srgbClr val="FF0000"/>
    <a:srgbClr val="00B050"/>
    <a:srgbClr val="00B0F0"/>
    <a:srgbClr val="000000"/>
    <a:srgbClr val="800000"/>
    <a:srgbClr val="0048AA"/>
    <a:srgbClr val="011E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3"/>
    <p:restoredTop sz="67882" autoAdjust="0"/>
  </p:normalViewPr>
  <p:slideViewPr>
    <p:cSldViewPr snapToGrid="0" snapToObjects="1">
      <p:cViewPr varScale="1">
        <p:scale>
          <a:sx n="79" d="100"/>
          <a:sy n="79" d="100"/>
        </p:scale>
        <p:origin x="-2000" y="-96"/>
      </p:cViewPr>
      <p:guideLst>
        <p:guide orient="horz" pos="2160"/>
        <p:guide pos="288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jnem123/Desktop/HOTY2%20Visualization%20in%20Excel.xlsx" TargetMode="External"/><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jnem123/Desktop/HOTY2%20Visualization%20in%20Excel.xlsx" TargetMode="External"/><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oleObject" Target="file://localhost//Users/jnem123/Desktop/HOTY2%20Visualization%20in%20Excel.xlsx" TargetMode="External"/><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oleObject" Target="file://localhost//Users/jnem123/Desktop/HOTY2%20Visualization%20in%20Excel.xlsx" TargetMode="External"/><Relationship Id="rId2" Type="http://schemas.microsoft.com/office/2011/relationships/chartStyle" Target="style4.xml"/><Relationship Id="rId3"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00" b="1" i="0" u="none" strike="noStrike" kern="1200" spc="0" baseline="0">
                <a:solidFill>
                  <a:schemeClr val="tx1">
                    <a:lumMod val="65000"/>
                    <a:lumOff val="35000"/>
                  </a:schemeClr>
                </a:solidFill>
                <a:latin typeface="Arial" charset="0"/>
                <a:ea typeface="Arial" charset="0"/>
                <a:cs typeface="Arial" charset="0"/>
              </a:defRPr>
            </a:pPr>
            <a:r>
              <a:rPr lang="en-US" sz="1800" b="1" baseline="0" dirty="0">
                <a:solidFill>
                  <a:schemeClr val="tx1"/>
                </a:solidFill>
                <a:latin typeface="Arial" charset="0"/>
                <a:ea typeface="Arial" charset="0"/>
                <a:cs typeface="Arial" charset="0"/>
              </a:rPr>
              <a:t>Sacrifice Made</a:t>
            </a:r>
            <a:endParaRPr lang="en-US" sz="1800" b="1" dirty="0">
              <a:solidFill>
                <a:schemeClr val="tx1"/>
              </a:solidFill>
              <a:latin typeface="Arial" charset="0"/>
              <a:ea typeface="Arial" charset="0"/>
              <a:cs typeface="Arial" charset="0"/>
            </a:endParaRPr>
          </a:p>
        </c:rich>
      </c:tx>
      <c:layout>
        <c:manualLayout>
          <c:xMode val="edge"/>
          <c:yMode val="edge"/>
          <c:x val="0.387918412331692"/>
          <c:y val="0.0403225806451613"/>
        </c:manualLayout>
      </c:layout>
      <c:overlay val="0"/>
      <c:spPr>
        <a:noFill/>
        <a:ln>
          <a:noFill/>
        </a:ln>
        <a:effectLst/>
      </c:spPr>
    </c:title>
    <c:autoTitleDeleted val="0"/>
    <c:plotArea>
      <c:layout/>
      <c:barChart>
        <c:barDir val="col"/>
        <c:grouping val="clustered"/>
        <c:varyColors val="0"/>
        <c:ser>
          <c:idx val="0"/>
          <c:order val="0"/>
          <c:tx>
            <c:strRef>
              <c:f>Sheet5!$C$31</c:f>
              <c:strCache>
                <c:ptCount val="1"/>
                <c:pt idx="0">
                  <c:v>Mean</c:v>
                </c:pt>
              </c:strCache>
            </c:strRef>
          </c:tx>
          <c:spPr>
            <a:solidFill>
              <a:schemeClr val="accent2"/>
            </a:solidFill>
            <a:ln>
              <a:noFill/>
            </a:ln>
            <a:effectLst/>
          </c:spPr>
          <c:invertIfNegative val="0"/>
          <c:dPt>
            <c:idx val="0"/>
            <c:invertIfNegative val="0"/>
            <c:bubble3D val="0"/>
            <c:spPr>
              <a:solidFill>
                <a:srgbClr val="FF0000">
                  <a:alpha val="50196"/>
                </a:srgbClr>
              </a:solidFill>
              <a:ln>
                <a:noFill/>
              </a:ln>
              <a:effectLst/>
            </c:spPr>
            <c:extLst xmlns:c16r2="http://schemas.microsoft.com/office/drawing/2015/06/chart">
              <c:ext xmlns:c16="http://schemas.microsoft.com/office/drawing/2014/chart" uri="{C3380CC4-5D6E-409C-BE32-E72D297353CC}">
                <c16:uniqueId val="{00000001-BF20-214C-AB01-027FA14CAC35}"/>
              </c:ext>
            </c:extLst>
          </c:dPt>
          <c:dPt>
            <c:idx val="1"/>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BF20-214C-AB01-027FA14CAC35}"/>
              </c:ext>
            </c:extLst>
          </c:dPt>
          <c:errBars>
            <c:errBarType val="both"/>
            <c:errValType val="cust"/>
            <c:noEndCap val="0"/>
            <c:plus>
              <c:numRef>
                <c:f>Sheet5!$D$32:$D$33</c:f>
                <c:numCache>
                  <c:formatCode>General</c:formatCode>
                  <c:ptCount val="2"/>
                  <c:pt idx="0">
                    <c:v>0.077</c:v>
                  </c:pt>
                  <c:pt idx="1">
                    <c:v>0.066</c:v>
                  </c:pt>
                </c:numCache>
              </c:numRef>
            </c:plus>
            <c:minus>
              <c:numRef>
                <c:f>Sheet5!$D$32:$D$33</c:f>
                <c:numCache>
                  <c:formatCode>General</c:formatCode>
                  <c:ptCount val="2"/>
                  <c:pt idx="0">
                    <c:v>0.077</c:v>
                  </c:pt>
                  <c:pt idx="1">
                    <c:v>0.066</c:v>
                  </c:pt>
                </c:numCache>
              </c:numRef>
            </c:minus>
            <c:spPr>
              <a:noFill/>
              <a:ln w="9525" cap="flat" cmpd="sng" algn="ctr">
                <a:solidFill>
                  <a:schemeClr val="tx1">
                    <a:lumMod val="65000"/>
                    <a:lumOff val="35000"/>
                  </a:schemeClr>
                </a:solidFill>
                <a:round/>
              </a:ln>
              <a:effectLst/>
            </c:spPr>
          </c:errBars>
          <c:cat>
            <c:strRef>
              <c:f>Sheet5!$B$32:$B$33</c:f>
              <c:strCache>
                <c:ptCount val="2"/>
                <c:pt idx="0">
                  <c:v>2 Days</c:v>
                </c:pt>
                <c:pt idx="1">
                  <c:v>10 Days </c:v>
                </c:pt>
              </c:strCache>
            </c:strRef>
          </c:cat>
          <c:val>
            <c:numRef>
              <c:f>Sheet5!$C$32:$C$33</c:f>
              <c:numCache>
                <c:formatCode>General</c:formatCode>
                <c:ptCount val="2"/>
                <c:pt idx="0">
                  <c:v>7.02</c:v>
                </c:pt>
                <c:pt idx="1">
                  <c:v>7.56</c:v>
                </c:pt>
              </c:numCache>
            </c:numRef>
          </c:val>
          <c:extLst xmlns:c16r2="http://schemas.microsoft.com/office/drawing/2015/06/chart">
            <c:ext xmlns:c16="http://schemas.microsoft.com/office/drawing/2014/chart" uri="{C3380CC4-5D6E-409C-BE32-E72D297353CC}">
              <c16:uniqueId val="{00000004-BF20-214C-AB01-027FA14CAC35}"/>
            </c:ext>
          </c:extLst>
        </c:ser>
        <c:dLbls>
          <c:showLegendKey val="0"/>
          <c:showVal val="0"/>
          <c:showCatName val="0"/>
          <c:showSerName val="0"/>
          <c:showPercent val="0"/>
          <c:showBubbleSize val="0"/>
        </c:dLbls>
        <c:gapWidth val="219"/>
        <c:overlap val="-27"/>
        <c:axId val="2122488216"/>
        <c:axId val="2122534296"/>
      </c:barChart>
      <c:catAx>
        <c:axId val="212248821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charset="0"/>
                <a:ea typeface="Arial" charset="0"/>
                <a:cs typeface="Arial" charset="0"/>
              </a:defRPr>
            </a:pPr>
            <a:endParaRPr lang="en-US"/>
          </a:p>
        </c:txPr>
        <c:crossAx val="2122534296"/>
        <c:crosses val="autoZero"/>
        <c:auto val="1"/>
        <c:lblAlgn val="ctr"/>
        <c:lblOffset val="100"/>
        <c:noMultiLvlLbl val="0"/>
      </c:catAx>
      <c:valAx>
        <c:axId val="2122534296"/>
        <c:scaling>
          <c:orientation val="minMax"/>
          <c:max val="8.00000000000001"/>
          <c:min val="6.0"/>
        </c:scaling>
        <c:delete val="0"/>
        <c:axPos val="l"/>
        <c:majorGridlines>
          <c:spPr>
            <a:ln w="9525" cap="flat" cmpd="sng" algn="ctr">
              <a:solidFill>
                <a:schemeClr val="bg2">
                  <a:alpha val="7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sz="1400" dirty="0">
                    <a:solidFill>
                      <a:schemeClr val="bg1"/>
                    </a:solidFill>
                  </a:rPr>
                  <a:t>Deserves Award</a:t>
                </a:r>
              </a:p>
            </c:rich>
          </c:tx>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charset="0"/>
                <a:ea typeface="Arial" charset="0"/>
                <a:cs typeface="Arial" charset="0"/>
              </a:defRPr>
            </a:pPr>
            <a:endParaRPr lang="en-US"/>
          </a:p>
        </c:txPr>
        <c:crossAx val="2122488216"/>
        <c:crosses val="autoZero"/>
        <c:crossBetween val="between"/>
      </c:valAx>
      <c:spPr>
        <a:solidFill>
          <a:schemeClr val="bg1">
            <a:lumMod val="85000"/>
            <a:alpha val="5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charset="0"/>
                <a:ea typeface="Arial" charset="0"/>
                <a:cs typeface="Arial" charset="0"/>
              </a:defRPr>
            </a:pPr>
            <a:r>
              <a:rPr lang="en-US" sz="1800" b="1" dirty="0">
                <a:solidFill>
                  <a:schemeClr val="tx1"/>
                </a:solidFill>
                <a:latin typeface="Arial" charset="0"/>
                <a:ea typeface="Arial" charset="0"/>
                <a:cs typeface="Arial" charset="0"/>
              </a:rPr>
              <a:t>Researched Prior</a:t>
            </a:r>
            <a:r>
              <a:rPr lang="en-US" sz="1800" b="1" baseline="0" dirty="0">
                <a:solidFill>
                  <a:schemeClr val="tx1"/>
                </a:solidFill>
                <a:latin typeface="Arial" charset="0"/>
                <a:ea typeface="Arial" charset="0"/>
                <a:cs typeface="Arial" charset="0"/>
              </a:rPr>
              <a:t> to Giving?</a:t>
            </a:r>
            <a:endParaRPr lang="en-US" sz="1800" b="1" dirty="0">
              <a:solidFill>
                <a:schemeClr val="tx1"/>
              </a:solidFill>
              <a:latin typeface="Arial" charset="0"/>
              <a:ea typeface="Arial" charset="0"/>
              <a:cs typeface="Arial" charset="0"/>
            </a:endParaRPr>
          </a:p>
        </c:rich>
      </c:tx>
      <c:layout>
        <c:manualLayout>
          <c:xMode val="edge"/>
          <c:yMode val="edge"/>
          <c:x val="0.220524087714842"/>
          <c:y val="0.0268817204301075"/>
        </c:manualLayout>
      </c:layout>
      <c:overlay val="0"/>
      <c:spPr>
        <a:noFill/>
        <a:ln>
          <a:noFill/>
        </a:ln>
        <a:effectLst/>
      </c:spPr>
    </c:title>
    <c:autoTitleDeleted val="0"/>
    <c:plotArea>
      <c:layout/>
      <c:barChart>
        <c:barDir val="col"/>
        <c:grouping val="clustered"/>
        <c:varyColors val="0"/>
        <c:ser>
          <c:idx val="0"/>
          <c:order val="0"/>
          <c:tx>
            <c:strRef>
              <c:f>Sheet5!$C$18</c:f>
              <c:strCache>
                <c:ptCount val="1"/>
                <c:pt idx="0">
                  <c:v>Mean</c:v>
                </c:pt>
              </c:strCache>
            </c:strRef>
          </c:tx>
          <c:spPr>
            <a:solidFill>
              <a:srgbClr val="00B050"/>
            </a:solidFill>
            <a:ln>
              <a:noFill/>
            </a:ln>
            <a:effectLst/>
          </c:spPr>
          <c:invertIfNegative val="0"/>
          <c:dPt>
            <c:idx val="0"/>
            <c:invertIfNegative val="0"/>
            <c:bubble3D val="0"/>
            <c:spPr>
              <a:solidFill>
                <a:srgbClr val="00B050">
                  <a:alpha val="50196"/>
                </a:srgbClr>
              </a:solidFill>
              <a:ln>
                <a:noFill/>
              </a:ln>
              <a:effectLst/>
            </c:spPr>
            <c:extLst xmlns:c16r2="http://schemas.microsoft.com/office/drawing/2015/06/chart">
              <c:ext xmlns:c16="http://schemas.microsoft.com/office/drawing/2014/chart" uri="{C3380CC4-5D6E-409C-BE32-E72D297353CC}">
                <c16:uniqueId val="{00000001-9846-F847-A1D9-3CCBF864F940}"/>
              </c:ext>
            </c:extLst>
          </c:dPt>
          <c:dPt>
            <c:idx val="1"/>
            <c:invertIfNegative val="0"/>
            <c:bubble3D val="0"/>
            <c:extLst xmlns:c16r2="http://schemas.microsoft.com/office/drawing/2015/06/chart">
              <c:ext xmlns:c16="http://schemas.microsoft.com/office/drawing/2014/chart" uri="{C3380CC4-5D6E-409C-BE32-E72D297353CC}">
                <c16:uniqueId val="{00000002-9846-F847-A1D9-3CCBF864F940}"/>
              </c:ext>
            </c:extLst>
          </c:dPt>
          <c:errBars>
            <c:errBarType val="both"/>
            <c:errValType val="cust"/>
            <c:noEndCap val="0"/>
            <c:plus>
              <c:numRef>
                <c:f>Sheet5!$D$19:$D$20</c:f>
                <c:numCache>
                  <c:formatCode>General</c:formatCode>
                  <c:ptCount val="2"/>
                  <c:pt idx="0">
                    <c:v>0.071</c:v>
                  </c:pt>
                  <c:pt idx="1">
                    <c:v>0.075</c:v>
                  </c:pt>
                </c:numCache>
              </c:numRef>
            </c:plus>
            <c:minus>
              <c:numRef>
                <c:f>Sheet5!$D$19:$D$20</c:f>
                <c:numCache>
                  <c:formatCode>General</c:formatCode>
                  <c:ptCount val="2"/>
                  <c:pt idx="0">
                    <c:v>0.071</c:v>
                  </c:pt>
                  <c:pt idx="1">
                    <c:v>0.075</c:v>
                  </c:pt>
                </c:numCache>
              </c:numRef>
            </c:minus>
            <c:spPr>
              <a:noFill/>
              <a:ln w="9525" cap="flat" cmpd="sng" algn="ctr">
                <a:solidFill>
                  <a:schemeClr val="tx1">
                    <a:lumMod val="65000"/>
                    <a:lumOff val="35000"/>
                  </a:schemeClr>
                </a:solidFill>
                <a:round/>
              </a:ln>
              <a:effectLst/>
            </c:spPr>
          </c:errBars>
          <c:cat>
            <c:strRef>
              <c:f>Sheet5!$B$19:$B$20</c:f>
              <c:strCache>
                <c:ptCount val="2"/>
                <c:pt idx="0">
                  <c:v>No Research</c:v>
                </c:pt>
                <c:pt idx="1">
                  <c:v>Researched</c:v>
                </c:pt>
              </c:strCache>
            </c:strRef>
          </c:cat>
          <c:val>
            <c:numRef>
              <c:f>Sheet5!$C$19:$C$20</c:f>
              <c:numCache>
                <c:formatCode>General</c:formatCode>
                <c:ptCount val="2"/>
                <c:pt idx="0">
                  <c:v>7.25</c:v>
                </c:pt>
                <c:pt idx="1">
                  <c:v>7.319999999999998</c:v>
                </c:pt>
              </c:numCache>
            </c:numRef>
          </c:val>
          <c:extLst xmlns:c16r2="http://schemas.microsoft.com/office/drawing/2015/06/chart">
            <c:ext xmlns:c16="http://schemas.microsoft.com/office/drawing/2014/chart" uri="{C3380CC4-5D6E-409C-BE32-E72D297353CC}">
              <c16:uniqueId val="{00000003-9846-F847-A1D9-3CCBF864F940}"/>
            </c:ext>
          </c:extLst>
        </c:ser>
        <c:dLbls>
          <c:showLegendKey val="0"/>
          <c:showVal val="0"/>
          <c:showCatName val="0"/>
          <c:showSerName val="0"/>
          <c:showPercent val="0"/>
          <c:showBubbleSize val="0"/>
        </c:dLbls>
        <c:gapWidth val="219"/>
        <c:overlap val="-27"/>
        <c:axId val="2119240008"/>
        <c:axId val="2123917144"/>
      </c:barChart>
      <c:catAx>
        <c:axId val="211924000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charset="0"/>
                <a:ea typeface="Arial" charset="0"/>
                <a:cs typeface="Arial" charset="0"/>
              </a:defRPr>
            </a:pPr>
            <a:endParaRPr lang="en-US"/>
          </a:p>
        </c:txPr>
        <c:crossAx val="2123917144"/>
        <c:crosses val="autoZero"/>
        <c:auto val="1"/>
        <c:lblAlgn val="ctr"/>
        <c:lblOffset val="100"/>
        <c:noMultiLvlLbl val="0"/>
      </c:catAx>
      <c:valAx>
        <c:axId val="2123917144"/>
        <c:scaling>
          <c:orientation val="minMax"/>
          <c:max val="8.0"/>
          <c:min val="6.0"/>
        </c:scaling>
        <c:delete val="0"/>
        <c:axPos val="l"/>
        <c:majorGridlines>
          <c:spPr>
            <a:ln w="9525" cap="flat" cmpd="sng" algn="ctr">
              <a:solidFill>
                <a:schemeClr val="bg2">
                  <a:alpha val="7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sz="1400" b="0" dirty="0">
                    <a:solidFill>
                      <a:schemeClr val="bg1"/>
                    </a:solidFill>
                  </a:rPr>
                  <a:t>Deserves</a:t>
                </a:r>
                <a:r>
                  <a:rPr lang="en-US" sz="1400" b="0" baseline="0" dirty="0">
                    <a:solidFill>
                      <a:schemeClr val="bg1"/>
                    </a:solidFill>
                  </a:rPr>
                  <a:t> Award</a:t>
                </a:r>
                <a:endParaRPr lang="en-US" sz="1400" b="0" dirty="0">
                  <a:solidFill>
                    <a:schemeClr val="bg1"/>
                  </a:solidFill>
                </a:endParaRPr>
              </a:p>
            </c:rich>
          </c:tx>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charset="0"/>
                <a:ea typeface="Arial" charset="0"/>
                <a:cs typeface="Arial" charset="0"/>
              </a:defRPr>
            </a:pPr>
            <a:endParaRPr lang="en-US"/>
          </a:p>
        </c:txPr>
        <c:crossAx val="2119240008"/>
        <c:crosses val="autoZero"/>
        <c:crossBetween val="between"/>
        <c:majorUnit val="0.5"/>
      </c:valAx>
      <c:spPr>
        <a:solidFill>
          <a:schemeClr val="bg1">
            <a:lumMod val="85000"/>
            <a:alpha val="5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charset="0"/>
                <a:ea typeface="Arial" charset="0"/>
                <a:cs typeface="Arial" charset="0"/>
              </a:defRPr>
            </a:pPr>
            <a:r>
              <a:rPr lang="en-US" sz="1800" b="1" dirty="0">
                <a:solidFill>
                  <a:schemeClr val="tx1"/>
                </a:solidFill>
                <a:latin typeface="Arial" charset="0"/>
                <a:ea typeface="Arial" charset="0"/>
                <a:cs typeface="Arial" charset="0"/>
              </a:rPr>
              <a:t>Benefit Delivered</a:t>
            </a:r>
          </a:p>
        </c:rich>
      </c:tx>
      <c:layout>
        <c:manualLayout>
          <c:xMode val="edge"/>
          <c:yMode val="edge"/>
          <c:x val="0.384744648051679"/>
          <c:y val="0.03584229390681"/>
        </c:manualLayout>
      </c:layout>
      <c:overlay val="0"/>
      <c:spPr>
        <a:noFill/>
        <a:ln>
          <a:noFill/>
        </a:ln>
        <a:effectLst/>
      </c:spPr>
    </c:title>
    <c:autoTitleDeleted val="0"/>
    <c:plotArea>
      <c:layout/>
      <c:barChart>
        <c:barDir val="col"/>
        <c:grouping val="clustered"/>
        <c:varyColors val="0"/>
        <c:ser>
          <c:idx val="0"/>
          <c:order val="0"/>
          <c:tx>
            <c:strRef>
              <c:f>Sheet5!$C$44</c:f>
              <c:strCache>
                <c:ptCount val="1"/>
                <c:pt idx="0">
                  <c:v>Mean</c:v>
                </c:pt>
              </c:strCache>
            </c:strRef>
          </c:tx>
          <c:spPr>
            <a:solidFill>
              <a:schemeClr val="accent1"/>
            </a:solidFill>
            <a:ln>
              <a:noFill/>
            </a:ln>
            <a:effectLst/>
          </c:spPr>
          <c:invertIfNegative val="0"/>
          <c:dPt>
            <c:idx val="0"/>
            <c:invertIfNegative val="0"/>
            <c:bubble3D val="0"/>
            <c:spPr>
              <a:solidFill>
                <a:srgbClr val="FFC000">
                  <a:alpha val="50196"/>
                </a:srgbClr>
              </a:solidFill>
              <a:ln>
                <a:noFill/>
              </a:ln>
              <a:effectLst/>
            </c:spPr>
            <c:extLst xmlns:c16r2="http://schemas.microsoft.com/office/drawing/2015/06/chart">
              <c:ext xmlns:c16="http://schemas.microsoft.com/office/drawing/2014/chart" uri="{C3380CC4-5D6E-409C-BE32-E72D297353CC}">
                <c16:uniqueId val="{00000001-7D34-8E4A-9717-186D036FAEF6}"/>
              </c:ext>
            </c:extLst>
          </c:dPt>
          <c:dPt>
            <c:idx val="1"/>
            <c:invertIfNegative val="0"/>
            <c:bubble3D val="0"/>
            <c:spPr>
              <a:solidFill>
                <a:srgbClr val="FFC000"/>
              </a:solidFill>
              <a:ln>
                <a:noFill/>
              </a:ln>
              <a:effectLst/>
            </c:spPr>
            <c:extLst xmlns:c16r2="http://schemas.microsoft.com/office/drawing/2015/06/chart">
              <c:ext xmlns:c16="http://schemas.microsoft.com/office/drawing/2014/chart" uri="{C3380CC4-5D6E-409C-BE32-E72D297353CC}">
                <c16:uniqueId val="{00000003-7D34-8E4A-9717-186D036FAEF6}"/>
              </c:ext>
            </c:extLst>
          </c:dPt>
          <c:errBars>
            <c:errBarType val="both"/>
            <c:errValType val="cust"/>
            <c:noEndCap val="0"/>
            <c:plus>
              <c:numRef>
                <c:f>Sheet5!$D$45:$D$46</c:f>
                <c:numCache>
                  <c:formatCode>General</c:formatCode>
                  <c:ptCount val="2"/>
                  <c:pt idx="0">
                    <c:v>0.07</c:v>
                  </c:pt>
                  <c:pt idx="1">
                    <c:v>0.075</c:v>
                  </c:pt>
                </c:numCache>
              </c:numRef>
            </c:plus>
            <c:minus>
              <c:numRef>
                <c:f>Sheet5!$D$45:$D$46</c:f>
                <c:numCache>
                  <c:formatCode>General</c:formatCode>
                  <c:ptCount val="2"/>
                  <c:pt idx="0">
                    <c:v>0.07</c:v>
                  </c:pt>
                  <c:pt idx="1">
                    <c:v>0.075</c:v>
                  </c:pt>
                </c:numCache>
              </c:numRef>
            </c:minus>
            <c:spPr>
              <a:noFill/>
              <a:ln w="9525" cap="flat" cmpd="sng" algn="ctr">
                <a:solidFill>
                  <a:schemeClr val="tx1">
                    <a:lumMod val="65000"/>
                    <a:lumOff val="35000"/>
                  </a:schemeClr>
                </a:solidFill>
                <a:round/>
              </a:ln>
              <a:effectLst/>
            </c:spPr>
          </c:errBars>
          <c:cat>
            <c:strRef>
              <c:f>Sheet5!$B$45:$B$46</c:f>
              <c:strCache>
                <c:ptCount val="2"/>
                <c:pt idx="0">
                  <c:v>200 Meals</c:v>
                </c:pt>
                <c:pt idx="1">
                  <c:v>1000 Meals</c:v>
                </c:pt>
              </c:strCache>
            </c:strRef>
          </c:cat>
          <c:val>
            <c:numRef>
              <c:f>Sheet5!$C$45:$C$46</c:f>
              <c:numCache>
                <c:formatCode>General</c:formatCode>
                <c:ptCount val="2"/>
                <c:pt idx="0">
                  <c:v>7.29</c:v>
                </c:pt>
                <c:pt idx="1">
                  <c:v>7.28</c:v>
                </c:pt>
              </c:numCache>
            </c:numRef>
          </c:val>
          <c:extLst xmlns:c16r2="http://schemas.microsoft.com/office/drawing/2015/06/chart">
            <c:ext xmlns:c16="http://schemas.microsoft.com/office/drawing/2014/chart" uri="{C3380CC4-5D6E-409C-BE32-E72D297353CC}">
              <c16:uniqueId val="{00000004-7D34-8E4A-9717-186D036FAEF6}"/>
            </c:ext>
          </c:extLst>
        </c:ser>
        <c:dLbls>
          <c:showLegendKey val="0"/>
          <c:showVal val="0"/>
          <c:showCatName val="0"/>
          <c:showSerName val="0"/>
          <c:showPercent val="0"/>
          <c:showBubbleSize val="0"/>
        </c:dLbls>
        <c:gapWidth val="219"/>
        <c:overlap val="-27"/>
        <c:axId val="2123967240"/>
        <c:axId val="2123970728"/>
      </c:barChart>
      <c:catAx>
        <c:axId val="212396724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charset="0"/>
                <a:ea typeface="Arial" charset="0"/>
                <a:cs typeface="Arial" charset="0"/>
              </a:defRPr>
            </a:pPr>
            <a:endParaRPr lang="en-US"/>
          </a:p>
        </c:txPr>
        <c:crossAx val="2123970728"/>
        <c:crosses val="autoZero"/>
        <c:auto val="1"/>
        <c:lblAlgn val="ctr"/>
        <c:lblOffset val="100"/>
        <c:noMultiLvlLbl val="0"/>
      </c:catAx>
      <c:valAx>
        <c:axId val="2123970728"/>
        <c:scaling>
          <c:orientation val="minMax"/>
          <c:max val="8.0"/>
          <c:min val="6.0"/>
        </c:scaling>
        <c:delete val="0"/>
        <c:axPos val="l"/>
        <c:majorGridlines>
          <c:spPr>
            <a:ln w="3175" cap="flat" cmpd="sng" algn="ctr">
              <a:solidFill>
                <a:schemeClr val="bg2">
                  <a:alpha val="80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charset="0"/>
                    <a:ea typeface="Arial" charset="0"/>
                    <a:cs typeface="Arial" charset="0"/>
                  </a:defRPr>
                </a:pPr>
                <a:r>
                  <a:rPr lang="en-US" sz="1600" b="1" dirty="0">
                    <a:solidFill>
                      <a:schemeClr val="tx1">
                        <a:lumMod val="65000"/>
                        <a:lumOff val="35000"/>
                      </a:schemeClr>
                    </a:solidFill>
                    <a:latin typeface="Arial" charset="0"/>
                    <a:ea typeface="Arial" charset="0"/>
                    <a:cs typeface="Arial" charset="0"/>
                  </a:rPr>
                  <a:t>Deserves Award</a:t>
                </a:r>
              </a:p>
            </c:rich>
          </c:tx>
          <c:layout>
            <c:manualLayout>
              <c:xMode val="edge"/>
              <c:yMode val="edge"/>
              <c:x val="0.0295698862141465"/>
              <c:y val="0.235659201873959"/>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charset="0"/>
                <a:ea typeface="Arial" charset="0"/>
                <a:cs typeface="Arial" charset="0"/>
              </a:defRPr>
            </a:pPr>
            <a:endParaRPr lang="en-US"/>
          </a:p>
        </c:txPr>
        <c:crossAx val="2123967240"/>
        <c:crosses val="autoZero"/>
        <c:crossBetween val="between"/>
        <c:majorUnit val="0.5"/>
      </c:valAx>
      <c:spPr>
        <a:solidFill>
          <a:schemeClr val="bg1">
            <a:lumMod val="85000"/>
            <a:alpha val="5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Arial" charset="0"/>
                <a:ea typeface="Arial" charset="0"/>
                <a:cs typeface="Arial" charset="0"/>
              </a:defRPr>
            </a:pPr>
            <a:r>
              <a:rPr lang="en-US" sz="1800" b="1" dirty="0">
                <a:solidFill>
                  <a:schemeClr val="tx1"/>
                </a:solidFill>
                <a:latin typeface="Arial" charset="0"/>
                <a:ea typeface="Arial" charset="0"/>
                <a:cs typeface="Arial" charset="0"/>
              </a:rPr>
              <a:t>Mode of Contribution</a:t>
            </a:r>
          </a:p>
        </c:rich>
      </c:tx>
      <c:layout>
        <c:manualLayout>
          <c:xMode val="edge"/>
          <c:yMode val="edge"/>
          <c:x val="0.335245371136835"/>
          <c:y val="0.0268817204301075"/>
        </c:manualLayout>
      </c:layout>
      <c:overlay val="0"/>
      <c:spPr>
        <a:noFill/>
        <a:ln>
          <a:noFill/>
        </a:ln>
        <a:effectLst/>
      </c:spPr>
    </c:title>
    <c:autoTitleDeleted val="0"/>
    <c:plotArea>
      <c:layout/>
      <c:barChart>
        <c:barDir val="col"/>
        <c:grouping val="clustered"/>
        <c:varyColors val="0"/>
        <c:ser>
          <c:idx val="0"/>
          <c:order val="0"/>
          <c:tx>
            <c:strRef>
              <c:f>Sheet5!$C$6</c:f>
              <c:strCache>
                <c:ptCount val="1"/>
                <c:pt idx="0">
                  <c:v>Mean</c:v>
                </c:pt>
              </c:strCache>
            </c:strRef>
          </c:tx>
          <c:spPr>
            <a:solidFill>
              <a:schemeClr val="accent1"/>
            </a:solidFill>
            <a:ln>
              <a:noFill/>
            </a:ln>
            <a:effectLst/>
          </c:spPr>
          <c:invertIfNegative val="0"/>
          <c:dPt>
            <c:idx val="0"/>
            <c:invertIfNegative val="0"/>
            <c:bubble3D val="0"/>
            <c:spPr>
              <a:solidFill>
                <a:srgbClr val="00B0F0">
                  <a:alpha val="50196"/>
                </a:srgbClr>
              </a:solidFill>
              <a:ln>
                <a:noFill/>
              </a:ln>
              <a:effectLst/>
            </c:spPr>
            <c:extLst xmlns:c16r2="http://schemas.microsoft.com/office/drawing/2015/06/chart">
              <c:ext xmlns:c16="http://schemas.microsoft.com/office/drawing/2014/chart" uri="{C3380CC4-5D6E-409C-BE32-E72D297353CC}">
                <c16:uniqueId val="{00000001-6719-F54C-996F-1ED705A87BFB}"/>
              </c:ext>
            </c:extLst>
          </c:dPt>
          <c:dPt>
            <c:idx val="1"/>
            <c:invertIfNegative val="0"/>
            <c:bubble3D val="0"/>
            <c:spPr>
              <a:solidFill>
                <a:srgbClr val="00B0F0"/>
              </a:solidFill>
              <a:ln>
                <a:noFill/>
              </a:ln>
              <a:effectLst/>
            </c:spPr>
            <c:extLst xmlns:c16r2="http://schemas.microsoft.com/office/drawing/2015/06/chart">
              <c:ext xmlns:c16="http://schemas.microsoft.com/office/drawing/2014/chart" uri="{C3380CC4-5D6E-409C-BE32-E72D297353CC}">
                <c16:uniqueId val="{00000003-6719-F54C-996F-1ED705A87BFB}"/>
              </c:ext>
            </c:extLst>
          </c:dPt>
          <c:errBars>
            <c:errBarType val="both"/>
            <c:errValType val="cust"/>
            <c:noEndCap val="0"/>
            <c:plus>
              <c:numRef>
                <c:f>Sheet5!$D$7:$D$8</c:f>
                <c:numCache>
                  <c:formatCode>General</c:formatCode>
                  <c:ptCount val="2"/>
                  <c:pt idx="0">
                    <c:v>0.074</c:v>
                  </c:pt>
                  <c:pt idx="1">
                    <c:v>0.071</c:v>
                  </c:pt>
                </c:numCache>
              </c:numRef>
            </c:plus>
            <c:minus>
              <c:numRef>
                <c:f>Sheet5!$D$7:$D$8</c:f>
                <c:numCache>
                  <c:formatCode>General</c:formatCode>
                  <c:ptCount val="2"/>
                  <c:pt idx="0">
                    <c:v>0.074</c:v>
                  </c:pt>
                  <c:pt idx="1">
                    <c:v>0.071</c:v>
                  </c:pt>
                </c:numCache>
              </c:numRef>
            </c:minus>
            <c:spPr>
              <a:noFill/>
              <a:ln w="9525" cap="flat" cmpd="sng" algn="ctr">
                <a:solidFill>
                  <a:schemeClr val="tx1">
                    <a:lumMod val="65000"/>
                    <a:lumOff val="35000"/>
                  </a:schemeClr>
                </a:solidFill>
                <a:round/>
              </a:ln>
              <a:effectLst/>
            </c:spPr>
          </c:errBars>
          <c:cat>
            <c:strRef>
              <c:f>Sheet5!$B$7:$B$8</c:f>
              <c:strCache>
                <c:ptCount val="2"/>
                <c:pt idx="0">
                  <c:v>Donated</c:v>
                </c:pt>
                <c:pt idx="1">
                  <c:v>Volunteered</c:v>
                </c:pt>
              </c:strCache>
            </c:strRef>
          </c:cat>
          <c:val>
            <c:numRef>
              <c:f>Sheet5!$C$7:$C$8</c:f>
              <c:numCache>
                <c:formatCode>General</c:formatCode>
                <c:ptCount val="2"/>
                <c:pt idx="0">
                  <c:v>7.2</c:v>
                </c:pt>
                <c:pt idx="1">
                  <c:v>7.37</c:v>
                </c:pt>
              </c:numCache>
            </c:numRef>
          </c:val>
          <c:extLst xmlns:c16r2="http://schemas.microsoft.com/office/drawing/2015/06/chart">
            <c:ext xmlns:c16="http://schemas.microsoft.com/office/drawing/2014/chart" uri="{C3380CC4-5D6E-409C-BE32-E72D297353CC}">
              <c16:uniqueId val="{00000004-6719-F54C-996F-1ED705A87BFB}"/>
            </c:ext>
          </c:extLst>
        </c:ser>
        <c:dLbls>
          <c:showLegendKey val="0"/>
          <c:showVal val="0"/>
          <c:showCatName val="0"/>
          <c:showSerName val="0"/>
          <c:showPercent val="0"/>
          <c:showBubbleSize val="0"/>
        </c:dLbls>
        <c:gapWidth val="219"/>
        <c:overlap val="-27"/>
        <c:axId val="2121672984"/>
        <c:axId val="2121575048"/>
      </c:barChart>
      <c:catAx>
        <c:axId val="212167298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charset="0"/>
                <a:ea typeface="Arial" charset="0"/>
                <a:cs typeface="Arial" charset="0"/>
              </a:defRPr>
            </a:pPr>
            <a:endParaRPr lang="en-US"/>
          </a:p>
        </c:txPr>
        <c:crossAx val="2121575048"/>
        <c:crosses val="autoZero"/>
        <c:auto val="1"/>
        <c:lblAlgn val="ctr"/>
        <c:lblOffset val="100"/>
        <c:noMultiLvlLbl val="0"/>
      </c:catAx>
      <c:valAx>
        <c:axId val="2121575048"/>
        <c:scaling>
          <c:orientation val="minMax"/>
          <c:max val="8.0"/>
          <c:min val="6.0"/>
        </c:scaling>
        <c:delete val="0"/>
        <c:axPos val="l"/>
        <c:majorGridlines>
          <c:spPr>
            <a:ln w="9525" cap="flat" cmpd="sng" algn="ctr">
              <a:solidFill>
                <a:schemeClr val="bg2">
                  <a:alpha val="7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Arial" charset="0"/>
                    <a:ea typeface="Arial" charset="0"/>
                    <a:cs typeface="Arial" charset="0"/>
                  </a:defRPr>
                </a:pPr>
                <a:r>
                  <a:rPr lang="en-US" sz="1600" b="1" dirty="0">
                    <a:solidFill>
                      <a:schemeClr val="tx1">
                        <a:lumMod val="65000"/>
                        <a:lumOff val="35000"/>
                      </a:schemeClr>
                    </a:solidFill>
                    <a:latin typeface="Arial" charset="0"/>
                    <a:ea typeface="Arial" charset="0"/>
                    <a:cs typeface="Arial" charset="0"/>
                  </a:rPr>
                  <a:t>Deserves Award</a:t>
                </a:r>
              </a:p>
            </c:rich>
          </c:tx>
          <c:layout>
            <c:manualLayout>
              <c:xMode val="edge"/>
              <c:yMode val="edge"/>
              <c:x val="0.0268526817477248"/>
              <c:y val="0.235659201873959"/>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charset="0"/>
                <a:ea typeface="Arial" charset="0"/>
                <a:cs typeface="Arial" charset="0"/>
              </a:defRPr>
            </a:pPr>
            <a:endParaRPr lang="en-US"/>
          </a:p>
        </c:txPr>
        <c:crossAx val="2121672984"/>
        <c:crosses val="autoZero"/>
        <c:crossBetween val="between"/>
        <c:majorUnit val="0.5"/>
      </c:valAx>
      <c:spPr>
        <a:solidFill>
          <a:schemeClr val="bg1">
            <a:lumMod val="85000"/>
            <a:alpha val="50000"/>
          </a:schemeClr>
        </a:solid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D0F4D4-7B10-C943-A6C0-86B762CFFB6A}" type="datetimeFigureOut">
              <a:rPr lang="en-US" smtClean="0"/>
              <a:t>7/18/18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8A2CA9-96A0-4A4F-BB9F-9F6E175DAC15}" type="slidenum">
              <a:rPr lang="en-US" smtClean="0"/>
              <a:t>‹#›</a:t>
            </a:fld>
            <a:endParaRPr lang="en-US"/>
          </a:p>
        </p:txBody>
      </p:sp>
    </p:spTree>
    <p:extLst>
      <p:ext uri="{BB962C8B-B14F-4D97-AF65-F5344CB8AC3E}">
        <p14:creationId xmlns:p14="http://schemas.microsoft.com/office/powerpoint/2010/main" val="26513675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baseline="0" dirty="0"/>
              <a:t>Hi, I’m Jason Nemirow, </a:t>
            </a:r>
          </a:p>
          <a:p>
            <a:pPr marL="0" indent="0">
              <a:buFontTx/>
              <a:buNone/>
            </a:pPr>
            <a:endParaRPr lang="en-US" sz="1200" baseline="0" dirty="0"/>
          </a:p>
          <a:p>
            <a:pPr marL="0" indent="0">
              <a:buFontTx/>
              <a:buNone/>
            </a:pPr>
            <a:r>
              <a:rPr lang="en-US" sz="1200" baseline="0" dirty="0"/>
              <a:t>As I mentioned, I'm a G3 here in Harvard Psychology department.</a:t>
            </a:r>
          </a:p>
          <a:p>
            <a:pPr marL="0" indent="0">
              <a:buFontTx/>
              <a:buNone/>
            </a:pPr>
            <a:endParaRPr lang="en-US" sz="1200" baseline="0" dirty="0"/>
          </a:p>
          <a:p>
            <a:pPr marL="0" indent="0">
              <a:buFontTx/>
              <a:buNone/>
            </a:pPr>
            <a:r>
              <a:rPr lang="en-US" sz="1200" u="none" baseline="0" dirty="0"/>
              <a:t>Everyone in this room </a:t>
            </a:r>
            <a:r>
              <a:rPr lang="en-US" sz="1200" baseline="0" dirty="0"/>
              <a:t>knows that getting people to give effectively </a:t>
            </a:r>
          </a:p>
          <a:p>
            <a:pPr marL="0" indent="0">
              <a:buFontTx/>
              <a:buNone/>
            </a:pPr>
            <a:r>
              <a:rPr lang="en-US" sz="1200" baseline="0" dirty="0"/>
              <a:t>is </a:t>
            </a:r>
            <a:r>
              <a:rPr lang="en-US" sz="1200" b="0" baseline="0" dirty="0"/>
              <a:t>depressingly difficult</a:t>
            </a:r>
            <a:r>
              <a:rPr lang="en-US" sz="1200" baseline="0" dirty="0"/>
              <a:t>, so I’d like to start on a positive note by reminding myself (and you) </a:t>
            </a:r>
            <a:r>
              <a:rPr lang="en-US" sz="1200" b="0" baseline="0" dirty="0"/>
              <a:t>that &gt;&gt;</a:t>
            </a:r>
          </a:p>
          <a:p>
            <a:pPr marL="0" indent="0">
              <a:buFontTx/>
              <a:buNone/>
            </a:pPr>
            <a:endParaRPr lang="en-US" sz="1200" b="1" baseline="0" dirty="0"/>
          </a:p>
          <a:p>
            <a:pPr marL="0" indent="0">
              <a:buFontTx/>
              <a:buNone/>
            </a:pPr>
            <a:endParaRPr lang="en-US" sz="1200" b="1" baseline="0" dirty="0">
              <a:solidFill>
                <a:srgbClr val="FFC000"/>
              </a:solidFill>
              <a:latin typeface="Arial" charset="0"/>
              <a:ea typeface="Arial" charset="0"/>
              <a:cs typeface="Arial" charset="0"/>
            </a:endParaRPr>
          </a:p>
          <a:p>
            <a:pPr marL="0" indent="0">
              <a:buFontTx/>
              <a:buNone/>
            </a:pPr>
            <a:endParaRPr lang="en-US" b="0" baseline="0"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6367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I'm relatively new to this literature, but Paul </a:t>
            </a:r>
            <a:r>
              <a:rPr lang="en-US" sz="1200" b="0" kern="1200" baseline="0" dirty="0" err="1">
                <a:solidFill>
                  <a:schemeClr val="tx1"/>
                </a:solidFill>
                <a:latin typeface="+mn-lt"/>
                <a:ea typeface="+mn-ea"/>
                <a:cs typeface="+mn-cs"/>
              </a:rPr>
              <a:t>Slovic</a:t>
            </a:r>
            <a:r>
              <a:rPr lang="en-US" sz="1200" b="0" kern="1200" baseline="0" dirty="0">
                <a:solidFill>
                  <a:schemeClr val="tx1"/>
                </a:solidFill>
                <a:latin typeface="+mn-lt"/>
                <a:ea typeface="+mn-ea"/>
                <a:cs typeface="+mn-cs"/>
              </a:rPr>
              <a:t> is a true expert in how people value human lives, and in a talk delivered earlier this year, he summarized decades worth of findings in four graphs: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&gt;&gt; The first two depict normative models -- of how we should value saving human lives.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	- One linear, giving equal value to each additional life saved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	- One exponential, suggesting that existential threats deserve special attention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&gt;&gt; The second two are descriptive models -- of how we actually value saving human lives.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	- At best: generosity gradually falls off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mn-lt"/>
                <a:ea typeface="+mn-ea"/>
                <a:cs typeface="+mn-cs"/>
              </a:rPr>
              <a:t>	- At worst: it collapses altogether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latin typeface="+mn-lt"/>
              <a:ea typeface="+mn-ea"/>
              <a:cs typeface="+mn-cs"/>
            </a:endParaRPr>
          </a:p>
          <a:p>
            <a:r>
              <a:rPr lang="en-US" b="0" dirty="0"/>
              <a:t>To</a:t>
            </a:r>
            <a:r>
              <a:rPr lang="en-US" b="0" baseline="0" dirty="0"/>
              <a:t> my mind, these graphs succinctly explain why </a:t>
            </a:r>
            <a:r>
              <a:rPr lang="en-US" b="0" dirty="0"/>
              <a:t>EA</a:t>
            </a:r>
            <a:r>
              <a:rPr lang="en-US" b="0" baseline="0" dirty="0"/>
              <a:t> has been fighting an uphill battle since its inception — it’s core premise — that all lives have equal value — is completely out of line with people’s default psychology. </a:t>
            </a:r>
          </a:p>
          <a:p>
            <a:endParaRPr lang="en-US" b="0" dirty="0"/>
          </a:p>
          <a:p>
            <a:r>
              <a:rPr lang="en-US" b="0" baseline="0" dirty="0"/>
              <a:t>In that light, it's impressive that appeals to reason and provocative thought experiments have convinced as many EAs as they have. </a:t>
            </a:r>
            <a:endParaRPr lang="en-US" sz="1200" b="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8A2CA9-96A0-4A4F-BB9F-9F6E175DAC15}" type="slidenum">
              <a:rPr lang="en-US" smtClean="0"/>
              <a:t>10</a:t>
            </a:fld>
            <a:endParaRPr lang="en-US"/>
          </a:p>
        </p:txBody>
      </p:sp>
    </p:spTree>
    <p:extLst>
      <p:ext uri="{BB962C8B-B14F-4D97-AF65-F5344CB8AC3E}">
        <p14:creationId xmlns:p14="http://schemas.microsoft.com/office/powerpoint/2010/main" val="692035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Now I’d like to zoom in on three examples of how our default psychology biases us to values lives unequally. </a:t>
            </a:r>
          </a:p>
          <a:p>
            <a:endParaRPr lang="en-US" dirty="0"/>
          </a:p>
          <a:p>
            <a:r>
              <a:rPr lang="en-US" dirty="0"/>
              <a:t>&gt;&gt; Scope insensitivity</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The Proportion effect</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&gt;&gt; The identifiable victim effect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endParaRPr lang="en-US" dirty="0"/>
          </a:p>
          <a:p>
            <a:endParaRPr lang="en-US" baseline="0" dirty="0"/>
          </a:p>
          <a:p>
            <a:r>
              <a:rPr lang="en-US" baseline="0" dirty="0"/>
              <a:t>There’s abundant evidence that people do not value all lives equally. I'll focus here on three well-established findings:</a:t>
            </a:r>
            <a:endParaRPr lang="en-US" dirty="0"/>
          </a:p>
          <a:p>
            <a:endParaRPr lang="en-US" dirty="0"/>
          </a:p>
          <a:p>
            <a:r>
              <a:rPr lang="en-US" dirty="0"/>
              <a:t>&gt;&gt; Scope insensitivity,</a:t>
            </a:r>
            <a:r>
              <a:rPr lang="en-US" baseline="0" dirty="0"/>
              <a:t> the observation that </a:t>
            </a:r>
            <a:r>
              <a:rPr lang="en-US" dirty="0"/>
              <a:t>the scope of a</a:t>
            </a:r>
            <a:r>
              <a:rPr lang="en-US" baseline="0" dirty="0"/>
              <a:t> </a:t>
            </a:r>
            <a:r>
              <a:rPr lang="en-US" dirty="0"/>
              <a:t>problem does not affect how much people</a:t>
            </a:r>
            <a:r>
              <a:rPr lang="en-US" baseline="0" dirty="0"/>
              <a:t> are willing to pay to solve it</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Proportion effect,</a:t>
            </a:r>
            <a:r>
              <a:rPr lang="en-US" baseline="0" dirty="0"/>
              <a:t> that p</a:t>
            </a:r>
            <a:r>
              <a:rPr lang="en-US" dirty="0"/>
              <a:t>eople favor interventions that</a:t>
            </a:r>
            <a:r>
              <a:rPr lang="en-US" baseline="0" dirty="0"/>
              <a:t> </a:t>
            </a:r>
            <a:r>
              <a:rPr lang="en-US" dirty="0"/>
              <a:t>benefit a large proportion of those afflicted compared to larger number of absolute lives. </a:t>
            </a:r>
          </a:p>
          <a:p>
            <a:endParaRPr lang="en-US" dirty="0"/>
          </a:p>
          <a:p>
            <a:r>
              <a:rPr lang="en-US" dirty="0"/>
              <a:t>&gt;&gt; The identifiable victim effect:</a:t>
            </a:r>
            <a:r>
              <a:rPr lang="en-US" baseline="0" dirty="0"/>
              <a:t> t</a:t>
            </a:r>
            <a:r>
              <a:rPr lang="en-US" dirty="0"/>
              <a:t>hat people are more willing to aid identified individuals than unidentified or statistical victims.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Identifiable victim effect survives even when controlling for the size</a:t>
            </a:r>
            <a:r>
              <a:rPr lang="en-US" sz="1200" kern="1200" baseline="0" dirty="0">
                <a:solidFill>
                  <a:schemeClr val="tx1"/>
                </a:solidFill>
                <a:effectLst/>
                <a:latin typeface="+mn-lt"/>
                <a:ea typeface="+mn-ea"/>
                <a:cs typeface="+mn-cs"/>
              </a:rPr>
              <a:t> of the reference group: </a:t>
            </a:r>
            <a:r>
              <a:rPr lang="en-US" sz="1200" kern="1200" dirty="0">
                <a:solidFill>
                  <a:schemeClr val="tx1"/>
                </a:solidFill>
                <a:effectLst/>
                <a:latin typeface="+mn-lt"/>
                <a:ea typeface="+mn-ea"/>
                <a:cs typeface="+mn-cs"/>
              </a:rPr>
              <a:t> Small and </a:t>
            </a:r>
            <a:r>
              <a:rPr lang="en-US" sz="1200" kern="1200" dirty="0" err="1">
                <a:solidFill>
                  <a:schemeClr val="tx1"/>
                </a:solidFill>
                <a:effectLst/>
                <a:latin typeface="+mn-lt"/>
                <a:ea typeface="+mn-ea"/>
                <a:cs typeface="+mn-cs"/>
              </a:rPr>
              <a:t>Loewenstein</a:t>
            </a:r>
            <a:r>
              <a:rPr lang="en-US" sz="1200" kern="1200" dirty="0">
                <a:solidFill>
                  <a:schemeClr val="tx1"/>
                </a:solidFill>
                <a:effectLst/>
                <a:latin typeface="+mn-lt"/>
                <a:ea typeface="+mn-ea"/>
                <a:cs typeface="+mn-cs"/>
              </a:rPr>
              <a:t> (2003) and </a:t>
            </a:r>
            <a:r>
              <a:rPr lang="en-US" sz="1200" kern="1200" dirty="0" err="1">
                <a:solidFill>
                  <a:schemeClr val="tx1"/>
                </a:solidFill>
                <a:effectLst/>
                <a:latin typeface="+mn-lt"/>
                <a:ea typeface="+mn-ea"/>
                <a:cs typeface="+mn-cs"/>
              </a:rPr>
              <a:t>Kogut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Ritov</a:t>
            </a:r>
            <a:r>
              <a:rPr lang="en-US" sz="1200" kern="1200" dirty="0">
                <a:solidFill>
                  <a:schemeClr val="tx1"/>
                </a:solidFill>
                <a:effectLst/>
                <a:latin typeface="+mn-lt"/>
                <a:ea typeface="+mn-ea"/>
                <a:cs typeface="+mn-cs"/>
              </a:rPr>
              <a:t> (2005a)</a:t>
            </a:r>
            <a:endParaRPr lang="en-US" dirty="0"/>
          </a:p>
          <a:p>
            <a:endParaRPr lang="en-US" dirty="0"/>
          </a:p>
          <a:p>
            <a:r>
              <a:rPr lang="en-US" dirty="0"/>
              <a:t>[</a:t>
            </a:r>
            <a:r>
              <a:rPr lang="en-US" baseline="0" dirty="0"/>
              <a:t>Alt framing: </a:t>
            </a:r>
            <a:r>
              <a:rPr lang="en-US" dirty="0"/>
              <a:t>People</a:t>
            </a:r>
            <a:r>
              <a:rPr lang="en-US" baseline="0" dirty="0"/>
              <a:t> favor interventions expected to benefit a larger proportion of the afflicted compared to large number of absolute lives. </a:t>
            </a:r>
          </a:p>
          <a:p>
            <a:endParaRPr lang="en-US" baseline="0" dirty="0"/>
          </a:p>
          <a:p>
            <a:endParaRPr lang="en-US" baseline="0" dirty="0"/>
          </a:p>
          <a:p>
            <a:pPr lvl="0"/>
            <a:r>
              <a:rPr lang="en-US" dirty="0"/>
              <a:t>People are more sensitive to proportions than absolute numbers of lives</a:t>
            </a:r>
          </a:p>
          <a:p>
            <a:pPr lvl="1"/>
            <a:r>
              <a:rPr lang="en-US" dirty="0">
                <a:solidFill>
                  <a:srgbClr val="FF0000"/>
                </a:solidFill>
              </a:rPr>
              <a:t>Baron, 1997; Jenni &amp; </a:t>
            </a:r>
            <a:r>
              <a:rPr lang="en-US" dirty="0" err="1">
                <a:solidFill>
                  <a:srgbClr val="FF0000"/>
                </a:solidFill>
              </a:rPr>
              <a:t>Loewenstein</a:t>
            </a:r>
            <a:r>
              <a:rPr lang="en-US" dirty="0">
                <a:solidFill>
                  <a:srgbClr val="FF0000"/>
                </a:solidFill>
              </a:rPr>
              <a:t>, 1997; </a:t>
            </a:r>
            <a:r>
              <a:rPr lang="en-US" dirty="0" err="1">
                <a:solidFill>
                  <a:srgbClr val="FF0000"/>
                </a:solidFill>
              </a:rPr>
              <a:t>Featherstonhaugh</a:t>
            </a:r>
            <a:r>
              <a:rPr lang="en-US" dirty="0">
                <a:solidFill>
                  <a:srgbClr val="FF0000"/>
                </a:solidFill>
              </a:rPr>
              <a:t>, </a:t>
            </a:r>
            <a:r>
              <a:rPr lang="en-US" dirty="0" err="1">
                <a:solidFill>
                  <a:srgbClr val="FF0000"/>
                </a:solidFill>
              </a:rPr>
              <a:t>Slovic</a:t>
            </a:r>
            <a:r>
              <a:rPr lang="en-US" dirty="0">
                <a:solidFill>
                  <a:srgbClr val="FF0000"/>
                </a:solidFill>
              </a:rPr>
              <a:t>, Johnson, &amp; Friedrich, 1997; Fried- rich et al., 1999</a:t>
            </a:r>
            <a:r>
              <a:rPr lang="is-IS" dirty="0">
                <a:solidFill>
                  <a:srgbClr val="FF0000"/>
                </a:solidFill>
              </a:rPr>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D8A2CA9-96A0-4A4F-BB9F-9F6E175DAC15}" type="slidenum">
              <a:rPr lang="en-US" smtClean="0"/>
              <a:t>11</a:t>
            </a:fld>
            <a:endParaRPr lang="en-US"/>
          </a:p>
        </p:txBody>
      </p:sp>
    </p:spTree>
    <p:extLst>
      <p:ext uri="{BB962C8B-B14F-4D97-AF65-F5344CB8AC3E}">
        <p14:creationId xmlns:p14="http://schemas.microsoft.com/office/powerpoint/2010/main" val="2002271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Scope insensitivity</a:t>
            </a:r>
            <a:r>
              <a:rPr lang="en-US" u="none" baseline="0" dirty="0"/>
              <a:t> is the observation that </a:t>
            </a:r>
            <a:r>
              <a:rPr lang="en-US" u="none" dirty="0"/>
              <a:t>the size of a</a:t>
            </a:r>
            <a:r>
              <a:rPr lang="en-US" u="none" baseline="0" dirty="0"/>
              <a:t> </a:t>
            </a:r>
            <a:r>
              <a:rPr lang="en-US" u="none" dirty="0"/>
              <a:t>problem </a:t>
            </a:r>
            <a:r>
              <a:rPr lang="en-US" u="none" baseline="0" dirty="0"/>
              <a:t>doesn’t</a:t>
            </a:r>
            <a:r>
              <a:rPr lang="en-US" u="none" dirty="0"/>
              <a:t> always affect how</a:t>
            </a:r>
            <a:r>
              <a:rPr lang="en-US" u="none" baseline="0" dirty="0"/>
              <a:t> much</a:t>
            </a:r>
            <a:r>
              <a:rPr lang="en-US" u="none" dirty="0"/>
              <a:t> people</a:t>
            </a:r>
            <a:r>
              <a:rPr lang="en-US" u="none" baseline="0" dirty="0"/>
              <a:t> are willing to pay to solve it.</a:t>
            </a:r>
            <a:endParaRPr lang="en-US" u="none" dirty="0"/>
          </a:p>
          <a:p>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effectLst/>
                <a:latin typeface="+mn-lt"/>
                <a:ea typeface="+mn-ea"/>
                <a:cs typeface="+mn-cs"/>
              </a:rPr>
              <a:t>For example, one study found no </a:t>
            </a:r>
            <a:r>
              <a:rPr lang="en-US" sz="1200" u="none" kern="1200" dirty="0">
                <a:solidFill>
                  <a:schemeClr val="tx1"/>
                </a:solidFill>
                <a:effectLst/>
                <a:latin typeface="+mn-lt"/>
                <a:ea typeface="+mn-ea"/>
                <a:cs typeface="+mn-cs"/>
              </a:rPr>
              <a:t>difference in subjects’ willingness to pay to save 2,000</a:t>
            </a:r>
            <a:r>
              <a:rPr lang="en-US" sz="1200" u="none" kern="1200" baseline="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20,00</a:t>
            </a:r>
            <a:r>
              <a:rPr lang="en-US" sz="1200" u="none" kern="1200" baseline="0" dirty="0">
                <a:solidFill>
                  <a:schemeClr val="tx1"/>
                </a:solidFill>
                <a:effectLst/>
                <a:latin typeface="+mn-lt"/>
                <a:ea typeface="+mn-ea"/>
                <a:cs typeface="+mn-cs"/>
              </a:rPr>
              <a:t>0, or </a:t>
            </a:r>
            <a:r>
              <a:rPr lang="en-US" sz="1200" u="none" kern="1200" dirty="0">
                <a:solidFill>
                  <a:schemeClr val="tx1"/>
                </a:solidFill>
                <a:effectLst/>
                <a:latin typeface="+mn-lt"/>
                <a:ea typeface="+mn-ea"/>
                <a:cs typeface="+mn-cs"/>
              </a:rPr>
              <a:t>200,000 birds — when</a:t>
            </a:r>
            <a:r>
              <a:rPr lang="en-US" sz="1200" u="none" kern="1200" baseline="0" dirty="0">
                <a:solidFill>
                  <a:schemeClr val="tx1"/>
                </a:solidFill>
                <a:effectLst/>
                <a:latin typeface="+mn-lt"/>
                <a:ea typeface="+mn-ea"/>
                <a:cs typeface="+mn-cs"/>
              </a:rPr>
              <a:t> these interventions were evaluated separately.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effectLst/>
                <a:latin typeface="+mn-lt"/>
                <a:ea typeface="+mn-ea"/>
                <a:cs typeface="+mn-cs"/>
              </a:rPr>
              <a:t>One takeaway here is that d</a:t>
            </a:r>
            <a:r>
              <a:rPr lang="en-US" u="none" dirty="0"/>
              <a:t>rawing</a:t>
            </a:r>
            <a:r>
              <a:rPr lang="en-US" u="none" baseline="0" dirty="0"/>
              <a:t> attention to the size of the problem isn’t a reliable advertising strategy.</a:t>
            </a: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12</a:t>
            </a:fld>
            <a:endParaRPr lang="en-US"/>
          </a:p>
        </p:txBody>
      </p:sp>
    </p:spTree>
    <p:extLst>
      <p:ext uri="{BB962C8B-B14F-4D97-AF65-F5344CB8AC3E}">
        <p14:creationId xmlns:p14="http://schemas.microsoft.com/office/powerpoint/2010/main" val="968429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u="none" baseline="0" dirty="0"/>
              <a:t>A second piece of evidence that people value lives unequally is the proportion effect — </a:t>
            </a:r>
            <a:r>
              <a:rPr lang="en-US" sz="1200" u="none" kern="1200" baseline="0" dirty="0">
                <a:solidFill>
                  <a:schemeClr val="tx1"/>
                </a:solidFill>
                <a:effectLst/>
                <a:latin typeface="+mn-lt"/>
                <a:ea typeface="+mn-ea"/>
                <a:cs typeface="+mn-cs"/>
              </a:rPr>
              <a:t>that the</a:t>
            </a:r>
            <a:r>
              <a:rPr lang="en-US" sz="1200" u="none" kern="1200" dirty="0">
                <a:solidFill>
                  <a:schemeClr val="tx1"/>
                </a:solidFill>
                <a:effectLst/>
                <a:latin typeface="+mn-lt"/>
                <a:ea typeface="+mn-ea"/>
                <a:cs typeface="+mn-cs"/>
              </a:rPr>
              <a:t> subjective value of saving a fixed number of lives is greater for a small tragedy than for a large one.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200" u="none" kern="1200" dirty="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u="none" dirty="0"/>
              <a:t>In other words</a:t>
            </a:r>
            <a:r>
              <a:rPr lang="en-US" u="none" baseline="0" dirty="0"/>
              <a:t>, people see </a:t>
            </a:r>
            <a:r>
              <a:rPr lang="en-US" u="none" dirty="0"/>
              <a:t>10 deaths in a reference group of 100 as</a:t>
            </a:r>
            <a:r>
              <a:rPr lang="en-US" u="none" baseline="0" dirty="0"/>
              <a:t> a tragedy</a:t>
            </a:r>
            <a:r>
              <a:rPr lang="en-US" u="none" dirty="0"/>
              <a:t>,</a:t>
            </a:r>
            <a:r>
              <a:rPr lang="en-US" u="none" baseline="0" dirty="0"/>
              <a:t> while</a:t>
            </a:r>
            <a:r>
              <a:rPr lang="en-US" u="none" dirty="0"/>
              <a:t> 10 deaths in a reference group of 1,000,000 is</a:t>
            </a:r>
            <a:r>
              <a:rPr lang="en-US" u="none" baseline="0" dirty="0"/>
              <a:t> just</a:t>
            </a:r>
            <a:r>
              <a:rPr lang="en-US" u="none" dirty="0"/>
              <a:t> ‘‘a drop in the bucket.’’</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u="none" baseline="0" dirty="0"/>
          </a:p>
          <a:p>
            <a:pPr marL="0" marR="0" lvl="2" indent="0" algn="l" defTabSz="457200" rtl="0" eaLnBrk="1" fontAlgn="auto" latinLnBrk="0" hangingPunct="1">
              <a:lnSpc>
                <a:spcPct val="100000"/>
              </a:lnSpc>
              <a:spcBef>
                <a:spcPts val="0"/>
              </a:spcBef>
              <a:spcAft>
                <a:spcPts val="0"/>
              </a:spcAft>
              <a:buClrTx/>
              <a:buSzTx/>
              <a:buFontTx/>
              <a:buNone/>
              <a:tabLst/>
              <a:defRPr/>
            </a:pPr>
            <a:r>
              <a:rPr lang="en-US" u="none" dirty="0"/>
              <a:t>An early </a:t>
            </a:r>
            <a:r>
              <a:rPr lang="en-US" u="none" baseline="0" dirty="0"/>
              <a:t>study of this effect </a:t>
            </a:r>
            <a:r>
              <a:rPr lang="en-US" u="none" dirty="0"/>
              <a:t>found that people were less willing to aid 1500 refugees as the size of the camps' at-risk population increased.  &gt;&gt;</a:t>
            </a:r>
          </a:p>
        </p:txBody>
      </p:sp>
      <p:sp>
        <p:nvSpPr>
          <p:cNvPr id="4" name="Slide Number Placeholder 3"/>
          <p:cNvSpPr>
            <a:spLocks noGrp="1"/>
          </p:cNvSpPr>
          <p:nvPr>
            <p:ph type="sldNum" sz="quarter" idx="10"/>
          </p:nvPr>
        </p:nvSpPr>
        <p:spPr/>
        <p:txBody>
          <a:bodyPr/>
          <a:lstStyle/>
          <a:p>
            <a:fld id="{6D8A2CA9-96A0-4A4F-BB9F-9F6E175DAC15}" type="slidenum">
              <a:rPr lang="en-US" smtClean="0"/>
              <a:t>13</a:t>
            </a:fld>
            <a:endParaRPr lang="en-US"/>
          </a:p>
        </p:txBody>
      </p:sp>
    </p:spTree>
    <p:extLst>
      <p:ext uri="{BB962C8B-B14F-4D97-AF65-F5344CB8AC3E}">
        <p14:creationId xmlns:p14="http://schemas.microsoft.com/office/powerpoint/2010/main" val="126572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u="none" baseline="0" dirty="0"/>
              <a:t>When evaluating interventions separately, The proportion effect can even lead p</a:t>
            </a:r>
            <a:r>
              <a:rPr lang="en-US" u="none" dirty="0"/>
              <a:t>eople to favor interventions</a:t>
            </a:r>
            <a:r>
              <a:rPr lang="en-US" u="none" baseline="0" dirty="0"/>
              <a:t> </a:t>
            </a:r>
            <a:r>
              <a:rPr lang="en-US" u="none" dirty="0"/>
              <a:t>that</a:t>
            </a:r>
            <a:r>
              <a:rPr lang="en-US" u="none" baseline="0" dirty="0"/>
              <a:t> </a:t>
            </a:r>
            <a:r>
              <a:rPr lang="en-US" u="none" dirty="0"/>
              <a:t>benefit a</a:t>
            </a:r>
            <a:r>
              <a:rPr lang="en-US" u="none" baseline="0" dirty="0"/>
              <a:t> large </a:t>
            </a:r>
            <a:r>
              <a:rPr lang="en-US" u="none" dirty="0"/>
              <a:t>proportion of those afflicted over</a:t>
            </a:r>
            <a:r>
              <a:rPr lang="en-US" u="none" baseline="0" dirty="0"/>
              <a:t> a </a:t>
            </a:r>
            <a:r>
              <a:rPr lang="en-US" u="none" dirty="0"/>
              <a:t>larg</a:t>
            </a:r>
            <a:r>
              <a:rPr lang="en-US" b="1" u="none" dirty="0"/>
              <a:t>er</a:t>
            </a:r>
            <a:r>
              <a:rPr lang="en-US" u="none" dirty="0"/>
              <a:t> number of absolute lives.</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lvl="2" indent="0" algn="l" defTabSz="457200" rtl="0" eaLnBrk="1" fontAlgn="auto" latinLnBrk="0" hangingPunct="1">
              <a:lnSpc>
                <a:spcPct val="100000"/>
              </a:lnSpc>
              <a:spcBef>
                <a:spcPts val="0"/>
              </a:spcBef>
              <a:spcAft>
                <a:spcPts val="0"/>
              </a:spcAft>
              <a:buClrTx/>
              <a:buSzTx/>
              <a:buFontTx/>
              <a:buNone/>
              <a:tabLst/>
              <a:defRPr/>
            </a:pPr>
            <a:r>
              <a:rPr lang="en-US" u="none" dirty="0"/>
              <a:t>For example, one</a:t>
            </a:r>
            <a:r>
              <a:rPr lang="en-US" u="none" baseline="0" dirty="0"/>
              <a:t> study </a:t>
            </a:r>
            <a:r>
              <a:rPr lang="en-US" u="none" dirty="0"/>
              <a:t>found</a:t>
            </a:r>
            <a:r>
              <a:rPr lang="en-US" u="none" baseline="0" dirty="0"/>
              <a:t> p</a:t>
            </a:r>
            <a:r>
              <a:rPr lang="en-US" u="none" dirty="0"/>
              <a:t>eople were more likely to support a medical intervention expected to save 9,000/15,000 lives compared to one expected to save ten times as many 100k/290k</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lvl="2" indent="0" algn="l" defTabSz="457200" rtl="0" eaLnBrk="1" fontAlgn="auto" latinLnBrk="0" hangingPunct="1">
              <a:lnSpc>
                <a:spcPct val="100000"/>
              </a:lnSpc>
              <a:spcBef>
                <a:spcPts val="0"/>
              </a:spcBef>
              <a:spcAft>
                <a:spcPts val="0"/>
              </a:spcAft>
              <a:buClrTx/>
              <a:buSzTx/>
              <a:buFontTx/>
              <a:buNone/>
              <a:tabLst/>
              <a:defRPr/>
            </a:pPr>
            <a:r>
              <a:rPr lang="en-US" u="none" dirty="0"/>
              <a:t>The effect has been replicated across</a:t>
            </a:r>
            <a:r>
              <a:rPr lang="en-US" u="none" baseline="0" dirty="0"/>
              <a:t> numerous interventions —from genocide prevention to the adoption of antilock brakes. &gt;&gt;</a:t>
            </a:r>
          </a:p>
        </p:txBody>
      </p:sp>
      <p:sp>
        <p:nvSpPr>
          <p:cNvPr id="4" name="Slide Number Placeholder 3"/>
          <p:cNvSpPr>
            <a:spLocks noGrp="1"/>
          </p:cNvSpPr>
          <p:nvPr>
            <p:ph type="sldNum" sz="quarter" idx="10"/>
          </p:nvPr>
        </p:nvSpPr>
        <p:spPr/>
        <p:txBody>
          <a:bodyPr/>
          <a:lstStyle/>
          <a:p>
            <a:fld id="{6D8A2CA9-96A0-4A4F-BB9F-9F6E175DAC15}" type="slidenum">
              <a:rPr lang="en-US" smtClean="0"/>
              <a:t>14</a:t>
            </a:fld>
            <a:endParaRPr lang="en-US"/>
          </a:p>
        </p:txBody>
      </p:sp>
    </p:spTree>
    <p:extLst>
      <p:ext uri="{BB962C8B-B14F-4D97-AF65-F5344CB8AC3E}">
        <p14:creationId xmlns:p14="http://schemas.microsoft.com/office/powerpoint/2010/main" val="2871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A third piece</a:t>
            </a:r>
            <a:r>
              <a:rPr lang="en-US" u="none" baseline="0" dirty="0"/>
              <a:t> of evidence that people value lives unequally is t</a:t>
            </a:r>
            <a:r>
              <a:rPr lang="en-US" u="none" dirty="0"/>
              <a:t>he identifiable victim effect:</a:t>
            </a:r>
            <a:r>
              <a:rPr lang="en-US" u="none" baseline="0" dirty="0"/>
              <a:t> </a:t>
            </a:r>
            <a:r>
              <a:rPr lang="en-US" u="none" dirty="0"/>
              <a:t>That people are more willing to aid identified individuals than unidentified or statistical victims.</a:t>
            </a:r>
          </a:p>
        </p:txBody>
      </p:sp>
      <p:sp>
        <p:nvSpPr>
          <p:cNvPr id="4" name="Slide Number Placeholder 3"/>
          <p:cNvSpPr>
            <a:spLocks noGrp="1"/>
          </p:cNvSpPr>
          <p:nvPr>
            <p:ph type="sldNum" sz="quarter" idx="10"/>
          </p:nvPr>
        </p:nvSpPr>
        <p:spPr/>
        <p:txBody>
          <a:bodyPr/>
          <a:lstStyle/>
          <a:p>
            <a:fld id="{6D8A2CA9-96A0-4A4F-BB9F-9F6E175DAC15}" type="slidenum">
              <a:rPr lang="en-US" smtClean="0"/>
              <a:t>15</a:t>
            </a:fld>
            <a:endParaRPr lang="en-US"/>
          </a:p>
        </p:txBody>
      </p:sp>
    </p:spTree>
    <p:extLst>
      <p:ext uri="{BB962C8B-B14F-4D97-AF65-F5344CB8AC3E}">
        <p14:creationId xmlns:p14="http://schemas.microsoft.com/office/powerpoint/2010/main" val="1335003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baseline="0" dirty="0"/>
              <a:t>Last year, in a talk at Google</a:t>
            </a:r>
            <a:r>
              <a:rPr lang="en-US" b="0" u="none" dirty="0"/>
              <a:t>,</a:t>
            </a:r>
            <a:r>
              <a:rPr lang="en-US" b="0" u="none" baseline="0" dirty="0"/>
              <a:t> Peter Singer singled out the identifiable victim effect as an example a psychological bias that we should try to combat though public education. </a:t>
            </a:r>
          </a:p>
          <a:p>
            <a:endParaRPr lang="en-US" b="0" u="none" baseline="0" dirty="0"/>
          </a:p>
          <a:p>
            <a:endParaRPr lang="en-US" b="0" u="none" baseline="0" dirty="0"/>
          </a:p>
          <a:p>
            <a:r>
              <a:rPr lang="en-US" b="0" u="none" baseline="0" dirty="0"/>
              <a:t>&gt;&gt; Last month I realized that Small, Lowenstein &amp; </a:t>
            </a:r>
            <a:r>
              <a:rPr lang="en-US" b="0" u="none" baseline="0" dirty="0" err="1"/>
              <a:t>Slovic</a:t>
            </a:r>
            <a:r>
              <a:rPr lang="en-US" b="0" u="none" baseline="0" dirty="0"/>
              <a:t> attempted to do exactly that in series of studies published in 2007; namely, they tested whether they could get people to value lives more consistently by teaching them about the psychological bias toward identifiable victims before asking them to donate. </a:t>
            </a:r>
          </a:p>
        </p:txBody>
      </p:sp>
      <p:sp>
        <p:nvSpPr>
          <p:cNvPr id="4" name="Slide Number Placeholder 3"/>
          <p:cNvSpPr>
            <a:spLocks noGrp="1"/>
          </p:cNvSpPr>
          <p:nvPr>
            <p:ph type="sldNum" sz="quarter" idx="10"/>
          </p:nvPr>
        </p:nvSpPr>
        <p:spPr/>
        <p:txBody>
          <a:bodyPr/>
          <a:lstStyle/>
          <a:p>
            <a:fld id="{6D8A2CA9-96A0-4A4F-BB9F-9F6E175DAC15}" type="slidenum">
              <a:rPr lang="en-US" smtClean="0"/>
              <a:t>16</a:t>
            </a:fld>
            <a:endParaRPr lang="en-US"/>
          </a:p>
        </p:txBody>
      </p:sp>
    </p:spTree>
    <p:extLst>
      <p:ext uri="{BB962C8B-B14F-4D97-AF65-F5344CB8AC3E}">
        <p14:creationId xmlns:p14="http://schemas.microsoft.com/office/powerpoint/2010/main" val="1506036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effectLst/>
                <a:latin typeface="+mn-lt"/>
                <a:ea typeface="+mn-ea"/>
                <a:cs typeface="+mn-cs"/>
              </a:rPr>
              <a:t>Their study looked like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effectLst/>
                <a:latin typeface="+mn-lt"/>
                <a:ea typeface="+mn-ea"/>
                <a:cs typeface="+mn-cs"/>
              </a:rPr>
              <a:t>&gt;&gt; To begin, </a:t>
            </a:r>
            <a:r>
              <a:rPr lang="en-US" sz="1200" u="none" kern="1200" dirty="0">
                <a:solidFill>
                  <a:schemeClr val="tx1"/>
                </a:solidFill>
                <a:effectLst/>
                <a:latin typeface="+mn-lt"/>
                <a:ea typeface="+mn-ea"/>
                <a:cs typeface="+mn-cs"/>
              </a:rPr>
              <a:t>half of subjects</a:t>
            </a:r>
            <a:r>
              <a:rPr lang="en-US" sz="1200" u="none" kern="1200" baseline="0" dirty="0">
                <a:solidFill>
                  <a:schemeClr val="tx1"/>
                </a:solidFill>
                <a:effectLst/>
                <a:latin typeface="+mn-lt"/>
                <a:ea typeface="+mn-ea"/>
                <a:cs typeface="+mn-cs"/>
              </a:rPr>
              <a:t> were </a:t>
            </a:r>
            <a:r>
              <a:rPr lang="en-US" sz="1200" u="none" kern="1200" dirty="0">
                <a:solidFill>
                  <a:schemeClr val="tx1"/>
                </a:solidFill>
                <a:effectLst/>
                <a:latin typeface="+mn-lt"/>
                <a:ea typeface="+mn-ea"/>
                <a:cs typeface="+mn-cs"/>
              </a:rPr>
              <a:t>randomly assigned</a:t>
            </a:r>
            <a:r>
              <a:rPr lang="en-US" sz="1200" u="none" kern="1200" baseline="0" dirty="0">
                <a:solidFill>
                  <a:schemeClr val="tx1"/>
                </a:solidFill>
                <a:effectLst/>
                <a:latin typeface="+mn-lt"/>
                <a:ea typeface="+mn-ea"/>
                <a:cs typeface="+mn-cs"/>
              </a:rPr>
              <a:t> to</a:t>
            </a:r>
            <a:r>
              <a:rPr lang="en-US" sz="1200" u="none" kern="1200" dirty="0">
                <a:solidFill>
                  <a:schemeClr val="tx1"/>
                </a:solidFill>
                <a:effectLst/>
                <a:latin typeface="+mn-lt"/>
                <a:ea typeface="+mn-ea"/>
                <a:cs typeface="+mn-cs"/>
              </a:rPr>
              <a:t> read about</a:t>
            </a:r>
            <a:r>
              <a:rPr lang="en-US" sz="1200" u="none" kern="1200" baseline="0" dirty="0">
                <a:solidFill>
                  <a:schemeClr val="tx1"/>
                </a:solidFill>
                <a:effectLst/>
                <a:latin typeface="+mn-lt"/>
                <a:ea typeface="+mn-ea"/>
                <a:cs typeface="+mn-cs"/>
              </a:rPr>
              <a:t> the </a:t>
            </a:r>
            <a:r>
              <a:rPr lang="en-US" sz="1200" u="none" kern="1200" dirty="0">
                <a:solidFill>
                  <a:schemeClr val="tx1"/>
                </a:solidFill>
                <a:effectLst/>
                <a:latin typeface="+mn-lt"/>
                <a:ea typeface="+mn-ea"/>
                <a:cs typeface="+mn-cs"/>
              </a:rPr>
              <a:t>identifiable</a:t>
            </a:r>
            <a:r>
              <a:rPr lang="en-US" sz="1200" u="none" kern="1200" baseline="0" dirty="0">
                <a:solidFill>
                  <a:schemeClr val="tx1"/>
                </a:solidFill>
                <a:effectLst/>
                <a:latin typeface="+mn-lt"/>
                <a:ea typeface="+mn-ea"/>
                <a:cs typeface="+mn-cs"/>
              </a:rPr>
              <a:t> victim effect</a:t>
            </a:r>
            <a:r>
              <a:rPr lang="en-US" sz="1200" u="none" kern="1200" dirty="0">
                <a:solidFill>
                  <a:schemeClr val="tx1"/>
                </a:solidFill>
                <a:effectLst/>
                <a:latin typeface="+mn-lt"/>
                <a:ea typeface="+mn-ea"/>
                <a:cs typeface="+mn-cs"/>
              </a:rPr>
              <a:t> (and the neglect</a:t>
            </a:r>
            <a:r>
              <a:rPr lang="en-US" sz="1200" u="none" kern="1200" baseline="0" dirty="0">
                <a:solidFill>
                  <a:schemeClr val="tx1"/>
                </a:solidFill>
                <a:effectLst/>
                <a:latin typeface="+mn-lt"/>
                <a:ea typeface="+mn-ea"/>
                <a:cs typeface="+mn-cs"/>
              </a:rPr>
              <a:t> of statistical victims)</a:t>
            </a:r>
            <a:r>
              <a:rPr lang="en-US" sz="1200" u="none"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&gt;&gt; Subjects in</a:t>
            </a:r>
            <a:r>
              <a:rPr lang="en-US" sz="1200" u="none" kern="1200" baseline="0" dirty="0">
                <a:solidFill>
                  <a:schemeClr val="tx1"/>
                </a:solidFill>
                <a:effectLst/>
                <a:latin typeface="+mn-lt"/>
                <a:ea typeface="+mn-ea"/>
                <a:cs typeface="+mn-cs"/>
              </a:rPr>
              <a:t> the </a:t>
            </a:r>
            <a:r>
              <a:rPr lang="en-US" sz="1200" u="none" kern="1200" dirty="0">
                <a:solidFill>
                  <a:schemeClr val="tx1"/>
                </a:solidFill>
                <a:effectLst/>
                <a:latin typeface="+mn-lt"/>
                <a:ea typeface="+mn-ea"/>
                <a:cs typeface="+mn-cs"/>
              </a:rPr>
              <a:t>statistical victim condition</a:t>
            </a:r>
            <a:r>
              <a:rPr lang="en-US" sz="1200" u="none" kern="1200" baseline="0" dirty="0">
                <a:solidFill>
                  <a:schemeClr val="tx1"/>
                </a:solidFill>
                <a:effectLst/>
                <a:latin typeface="+mn-lt"/>
                <a:ea typeface="+mn-ea"/>
                <a:cs typeface="+mn-cs"/>
              </a:rPr>
              <a:t> then read a</a:t>
            </a:r>
            <a:r>
              <a:rPr lang="en-US" sz="1200" u="none" kern="1200" dirty="0">
                <a:solidFill>
                  <a:schemeClr val="tx1"/>
                </a:solidFill>
                <a:effectLst/>
                <a:latin typeface="+mn-lt"/>
                <a:ea typeface="+mn-ea"/>
                <a:cs typeface="+mn-cs"/>
              </a:rPr>
              <a:t> solicitation letter composed</a:t>
            </a:r>
            <a:r>
              <a:rPr lang="en-US" sz="1200" u="none" kern="1200" baseline="0" dirty="0">
                <a:solidFill>
                  <a:schemeClr val="tx1"/>
                </a:solidFill>
                <a:effectLst/>
                <a:latin typeface="+mn-lt"/>
                <a:ea typeface="+mn-ea"/>
                <a:cs typeface="+mn-cs"/>
              </a:rPr>
              <a:t> of facts pulled </a:t>
            </a:r>
            <a:r>
              <a:rPr lang="en-US" sz="1200" u="none" kern="1200" dirty="0">
                <a:solidFill>
                  <a:schemeClr val="tx1"/>
                </a:solidFill>
                <a:effectLst/>
                <a:latin typeface="+mn-lt"/>
                <a:ea typeface="+mn-ea"/>
                <a:cs typeface="+mn-cs"/>
              </a:rPr>
              <a:t>from </a:t>
            </a:r>
            <a:r>
              <a:rPr lang="en-US" sz="1200" b="0" u="none" kern="1200" dirty="0">
                <a:solidFill>
                  <a:schemeClr val="tx1"/>
                </a:solidFill>
                <a:effectLst/>
                <a:latin typeface="+mn-lt"/>
                <a:ea typeface="+mn-ea"/>
                <a:cs typeface="+mn-cs"/>
              </a:rPr>
              <a:t>Save The Children's website.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dirty="0"/>
          </a:p>
          <a:p>
            <a:r>
              <a:rPr lang="en-US" u="none" dirty="0"/>
              <a:t>	Facts</a:t>
            </a:r>
            <a:r>
              <a:rPr lang="en-US" u="none" baseline="0" dirty="0"/>
              <a:t> like</a:t>
            </a:r>
            <a:r>
              <a:rPr lang="en-US" u="none" dirty="0"/>
              <a:t>:</a:t>
            </a:r>
            <a:r>
              <a:rPr lang="en-US" u="none" baseline="0" dirty="0"/>
              <a:t> </a:t>
            </a:r>
            <a:r>
              <a:rPr lang="en-US" b="1" u="none" dirty="0"/>
              <a:t>“</a:t>
            </a:r>
            <a:r>
              <a:rPr lang="en-US" b="0" u="none" dirty="0"/>
              <a:t>Food shortages in Malawi are affecting more than 3 million</a:t>
            </a:r>
            <a:r>
              <a:rPr lang="en-US" b="0" u="none" baseline="0" dirty="0"/>
              <a:t> </a:t>
            </a:r>
            <a:r>
              <a:rPr lang="en-US" b="0" u="none" dirty="0"/>
              <a:t>children</a:t>
            </a:r>
            <a:r>
              <a:rPr lang="en-US" b="1" u="none" dirty="0"/>
              <a:t>.”</a:t>
            </a:r>
          </a:p>
          <a:p>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&gt;&gt; Subjects in</a:t>
            </a:r>
            <a:r>
              <a:rPr lang="en-US" sz="1200" u="none" kern="1200" baseline="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the identifiable victim condition</a:t>
            </a:r>
            <a:r>
              <a:rPr lang="en-US" sz="1200" u="none" kern="1200" baseline="0" dirty="0">
                <a:solidFill>
                  <a:schemeClr val="tx1"/>
                </a:solidFill>
                <a:effectLst/>
                <a:latin typeface="+mn-lt"/>
                <a:ea typeface="+mn-ea"/>
                <a:cs typeface="+mn-cs"/>
              </a:rPr>
              <a:t> instead read a solicitation letter that included a </a:t>
            </a:r>
            <a:r>
              <a:rPr lang="en-US" sz="1200" u="none" kern="1200" dirty="0">
                <a:solidFill>
                  <a:schemeClr val="tx1"/>
                </a:solidFill>
                <a:effectLst/>
                <a:latin typeface="+mn-lt"/>
                <a:ea typeface="+mn-ea"/>
                <a:cs typeface="+mn-cs"/>
              </a:rPr>
              <a:t>picture of a</a:t>
            </a:r>
            <a:r>
              <a:rPr lang="en-US" sz="1200" u="none" kern="1200" baseline="0" dirty="0">
                <a:solidFill>
                  <a:schemeClr val="tx1"/>
                </a:solidFill>
                <a:effectLst/>
                <a:latin typeface="+mn-lt"/>
                <a:ea typeface="+mn-ea"/>
                <a:cs typeface="+mn-cs"/>
              </a:rPr>
              <a:t> poor African </a:t>
            </a:r>
            <a:r>
              <a:rPr lang="en-US" sz="1200" u="none" kern="1200" dirty="0">
                <a:solidFill>
                  <a:schemeClr val="tx1"/>
                </a:solidFill>
                <a:effectLst/>
                <a:latin typeface="+mn-lt"/>
                <a:ea typeface="+mn-ea"/>
                <a:cs typeface="+mn-cs"/>
              </a:rPr>
              <a:t>girl named </a:t>
            </a:r>
            <a:r>
              <a:rPr lang="en-US" sz="1200" u="none" kern="1200" dirty="0" err="1">
                <a:solidFill>
                  <a:schemeClr val="tx1"/>
                </a:solidFill>
                <a:effectLst/>
                <a:latin typeface="+mn-lt"/>
                <a:ea typeface="+mn-ea"/>
                <a:cs typeface="+mn-cs"/>
              </a:rPr>
              <a:t>Rokia</a:t>
            </a:r>
            <a:r>
              <a:rPr lang="en-US" sz="1200" u="none" kern="1200" baseline="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and</a:t>
            </a:r>
            <a:r>
              <a:rPr lang="en-US" sz="1200" u="none" kern="1200" baseline="0" dirty="0">
                <a:solidFill>
                  <a:schemeClr val="tx1"/>
                </a:solidFill>
                <a:effectLst/>
                <a:latin typeface="+mn-lt"/>
                <a:ea typeface="+mn-ea"/>
                <a:cs typeface="+mn-cs"/>
              </a:rPr>
              <a:t> a description of her plight. </a:t>
            </a:r>
            <a:endParaRPr lang="en-US" u="none" dirty="0"/>
          </a:p>
          <a:p>
            <a:endParaRPr lang="en-US"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17</a:t>
            </a:fld>
            <a:endParaRPr lang="en-US"/>
          </a:p>
        </p:txBody>
      </p:sp>
    </p:spTree>
    <p:extLst>
      <p:ext uri="{BB962C8B-B14F-4D97-AF65-F5344CB8AC3E}">
        <p14:creationId xmlns:p14="http://schemas.microsoft.com/office/powerpoint/2010/main" val="23024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So, what happened</a:t>
            </a:r>
            <a:r>
              <a:rPr lang="en-US" sz="1200" u="none" kern="1200" baseline="0" dirty="0">
                <a:solidFill>
                  <a:schemeClr val="tx1"/>
                </a:solidFill>
                <a:effectLst/>
                <a:latin typeface="+mn-lt"/>
                <a:ea typeface="+mn-ea"/>
                <a:cs typeface="+mn-cs"/>
              </a:rPr>
              <a:t> to </a:t>
            </a:r>
            <a:r>
              <a:rPr lang="en-US" sz="1200" u="none" kern="1200" dirty="0">
                <a:solidFill>
                  <a:schemeClr val="tx1"/>
                </a:solidFill>
                <a:effectLst/>
                <a:latin typeface="+mn-lt"/>
                <a:ea typeface="+mn-ea"/>
                <a:cs typeface="+mn-cs"/>
              </a:rPr>
              <a:t>generosity when </a:t>
            </a:r>
            <a:r>
              <a:rPr lang="en-US" sz="1200" u="none" kern="1200" baseline="0" dirty="0">
                <a:solidFill>
                  <a:schemeClr val="tx1"/>
                </a:solidFill>
                <a:effectLst/>
                <a:latin typeface="+mn-lt"/>
                <a:ea typeface="+mn-ea"/>
                <a:cs typeface="+mn-cs"/>
              </a:rPr>
              <a:t>people were </a:t>
            </a:r>
            <a:r>
              <a:rPr lang="en-US" sz="1200" u="none" kern="1200" dirty="0">
                <a:solidFill>
                  <a:schemeClr val="tx1"/>
                </a:solidFill>
                <a:effectLst/>
                <a:latin typeface="+mn-lt"/>
                <a:ea typeface="+mn-ea"/>
                <a:cs typeface="+mn-cs"/>
              </a:rPr>
              <a:t>explicitly informed</a:t>
            </a:r>
            <a:r>
              <a:rPr lang="en-US" sz="1200" u="none" kern="1200" baseline="0" dirty="0">
                <a:solidFill>
                  <a:schemeClr val="tx1"/>
                </a:solidFill>
                <a:effectLst/>
                <a:latin typeface="+mn-lt"/>
                <a:ea typeface="+mn-ea"/>
                <a:cs typeface="+mn-cs"/>
              </a:rPr>
              <a:t> </a:t>
            </a:r>
            <a:r>
              <a:rPr lang="en-US" sz="1200" u="none" kern="1200" dirty="0">
                <a:solidFill>
                  <a:schemeClr val="tx1"/>
                </a:solidFill>
                <a:effectLst/>
                <a:latin typeface="+mn-lt"/>
                <a:ea typeface="+mn-ea"/>
                <a:cs typeface="+mn-cs"/>
              </a:rPr>
              <a:t>about the bias toward identifiable victims?</a:t>
            </a:r>
            <a:endParaRPr lang="en-US" sz="1200" u="none" dirty="0">
              <a:solidFill>
                <a:srgbClr val="FFC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dirty="0">
              <a:solidFill>
                <a:srgbClr val="FFC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dirty="0">
                <a:solidFill>
                  <a:srgbClr val="FFC000"/>
                </a:solidFill>
              </a:rPr>
              <a:t>These</a:t>
            </a:r>
            <a:r>
              <a:rPr lang="en-US" sz="1200" u="none" baseline="0" dirty="0">
                <a:solidFill>
                  <a:srgbClr val="FFC000"/>
                </a:solidFill>
              </a:rPr>
              <a:t> gray bars represent mean donations in the control condition: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baseline="0" dirty="0">
                <a:solidFill>
                  <a:srgbClr val="FFC000"/>
                </a:solidFill>
              </a:rPr>
              <a:t> As expected, people gave considerably more to the identified victim.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baseline="0" dirty="0">
              <a:solidFill>
                <a:srgbClr val="FFC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baseline="0" dirty="0">
                <a:solidFill>
                  <a:srgbClr val="FFC000"/>
                </a:solidFill>
              </a:rPr>
              <a:t>As for the intervention group: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baseline="0" dirty="0">
                <a:solidFill>
                  <a:srgbClr val="FFC000"/>
                </a:solidFill>
              </a:rPr>
              <a:t>&gt;&gt;  They gave less to the identified victim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dirty="0">
                <a:solidFill>
                  <a:srgbClr val="FFC000"/>
                </a:solidFill>
              </a:rPr>
              <a:t>&gt;&gt; </a:t>
            </a:r>
            <a:r>
              <a:rPr lang="en-US" sz="1200" u="none" baseline="0" dirty="0">
                <a:solidFill>
                  <a:srgbClr val="FFC000"/>
                </a:solidFill>
              </a:rPr>
              <a:t> But </a:t>
            </a:r>
            <a:r>
              <a:rPr lang="en-US" sz="1200" b="0" u="none" baseline="0" dirty="0">
                <a:solidFill>
                  <a:srgbClr val="FFC000"/>
                </a:solidFill>
              </a:rPr>
              <a:t>failed to give more </a:t>
            </a:r>
            <a:r>
              <a:rPr lang="en-US" sz="1200" u="none" baseline="0" dirty="0">
                <a:solidFill>
                  <a:srgbClr val="FFC000"/>
                </a:solidFill>
              </a:rPr>
              <a:t>to statistical victims</a:t>
            </a:r>
            <a:endParaRPr lang="en-US" sz="1200" u="none" dirty="0">
              <a:solidFill>
                <a:srgbClr val="FFC000"/>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baseline="0" dirty="0">
              <a:solidFill>
                <a:srgbClr val="FFC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baseline="0" dirty="0">
                <a:solidFill>
                  <a:srgbClr val="FFC000"/>
                </a:solidFill>
              </a:rPr>
              <a:t>In the words of the authors,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baseline="0" dirty="0">
                <a:solidFill>
                  <a:srgbClr val="FFC000"/>
                </a:solidFill>
              </a:rPr>
              <a:t>"T</a:t>
            </a:r>
            <a:r>
              <a:rPr lang="en-US" sz="1200" u="none" dirty="0">
                <a:solidFill>
                  <a:srgbClr val="FFC000"/>
                </a:solidFill>
              </a:rPr>
              <a:t>he</a:t>
            </a:r>
            <a:r>
              <a:rPr lang="en-US" sz="1200" u="none" baseline="0" dirty="0">
                <a:solidFill>
                  <a:srgbClr val="FFC000"/>
                </a:solidFill>
              </a:rPr>
              <a:t> </a:t>
            </a:r>
            <a:r>
              <a:rPr lang="en-US" sz="1200" u="none" baseline="0" dirty="0" err="1">
                <a:solidFill>
                  <a:srgbClr val="FFC000"/>
                </a:solidFill>
              </a:rPr>
              <a:t>debiasing</a:t>
            </a:r>
            <a:r>
              <a:rPr lang="en-US" sz="1200" u="none" baseline="0" dirty="0">
                <a:solidFill>
                  <a:srgbClr val="FFC000"/>
                </a:solidFill>
              </a:rPr>
              <a:t> efforts </a:t>
            </a:r>
            <a:r>
              <a:rPr lang="en-US" sz="1200" u="none" dirty="0">
                <a:solidFill>
                  <a:srgbClr val="FFC000"/>
                </a:solidFill>
              </a:rPr>
              <a:t>had perverse effects: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u="none" dirty="0">
                <a:solidFill>
                  <a:srgbClr val="FFC000"/>
                </a:solidFill>
              </a:rPr>
              <a:t>… </a:t>
            </a:r>
            <a:r>
              <a:rPr lang="en-US" sz="1200" u="none" dirty="0">
                <a:solidFill>
                  <a:srgbClr val="FFC000"/>
                </a:solidFill>
              </a:rPr>
              <a:t>resulting in an overall reduction in caring and giving."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dirty="0">
              <a:solidFill>
                <a:srgbClr val="FFC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D8A2CA9-96A0-4A4F-BB9F-9F6E175DAC15}" type="slidenum">
              <a:rPr lang="en-US" smtClean="0"/>
              <a:t>18</a:t>
            </a:fld>
            <a:endParaRPr lang="en-US"/>
          </a:p>
        </p:txBody>
      </p:sp>
    </p:spTree>
    <p:extLst>
      <p:ext uri="{BB962C8B-B14F-4D97-AF65-F5344CB8AC3E}">
        <p14:creationId xmlns:p14="http://schemas.microsoft.com/office/powerpoint/2010/main" val="1388863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In</a:t>
            </a:r>
            <a:r>
              <a:rPr lang="en-US" u="none" baseline="0" dirty="0"/>
              <a:t> a separate study, Small &amp; Co. also tried to implicitly </a:t>
            </a:r>
            <a:r>
              <a:rPr lang="en-US" u="none" dirty="0" err="1"/>
              <a:t>debias</a:t>
            </a:r>
            <a:r>
              <a:rPr lang="en-US" u="none" dirty="0"/>
              <a:t> identifiability</a:t>
            </a:r>
            <a:r>
              <a:rPr lang="en-US" u="none" baseline="0" dirty="0"/>
              <a:t> by pairing an </a:t>
            </a:r>
            <a:r>
              <a:rPr lang="en-US" u="none" dirty="0"/>
              <a:t>identified victim </a:t>
            </a:r>
            <a:r>
              <a:rPr lang="en-US" u="none" baseline="0" dirty="0"/>
              <a:t>with </a:t>
            </a:r>
            <a:r>
              <a:rPr lang="en-US" u="none" dirty="0"/>
              <a:t>statistics.</a:t>
            </a:r>
            <a:r>
              <a:rPr lang="en-US" u="none"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Sadly,</a:t>
            </a:r>
            <a:r>
              <a:rPr lang="en-US" u="none" baseline="0" dirty="0"/>
              <a:t> instead of having a synergistic effect, the addition of statistics suppressed generosity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&gt;&gt; Back down to roughly the </a:t>
            </a:r>
            <a:r>
              <a:rPr lang="en-US" u="none" dirty="0"/>
              <a:t>level</a:t>
            </a:r>
            <a:r>
              <a:rPr lang="en-US" u="none" baseline="0" dirty="0"/>
              <a:t> elicited by presenting prospective donors with statistics alone. </a:t>
            </a:r>
          </a:p>
        </p:txBody>
      </p:sp>
      <p:sp>
        <p:nvSpPr>
          <p:cNvPr id="4" name="Slide Number Placeholder 3"/>
          <p:cNvSpPr>
            <a:spLocks noGrp="1"/>
          </p:cNvSpPr>
          <p:nvPr>
            <p:ph type="sldNum" sz="quarter" idx="10"/>
          </p:nvPr>
        </p:nvSpPr>
        <p:spPr/>
        <p:txBody>
          <a:bodyPr/>
          <a:lstStyle/>
          <a:p>
            <a:fld id="{6D8A2CA9-96A0-4A4F-BB9F-9F6E175DAC15}" type="slidenum">
              <a:rPr lang="en-US" smtClean="0"/>
              <a:t>19</a:t>
            </a:fld>
            <a:endParaRPr lang="en-US"/>
          </a:p>
        </p:txBody>
      </p:sp>
    </p:spTree>
    <p:extLst>
      <p:ext uri="{BB962C8B-B14F-4D97-AF65-F5344CB8AC3E}">
        <p14:creationId xmlns:p14="http://schemas.microsoft.com/office/powerpoint/2010/main" val="12988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We Give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a:t>&gt;&gt; In 2015, Americans donated </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&gt;&gt;</a:t>
            </a:r>
            <a:r>
              <a:rPr lang="en-US" b="0" baseline="0" dirty="0"/>
              <a:t> </a:t>
            </a:r>
            <a:r>
              <a:rPr lang="en-US" b="0" dirty="0"/>
              <a:t>$358,000,000,000</a:t>
            </a:r>
            <a:r>
              <a:rPr lang="en-US" b="0" baseline="0" dirty="0"/>
              <a:t>, which is roughly </a:t>
            </a:r>
            <a:r>
              <a:rPr lang="en-US" b="0" dirty="0"/>
              <a:t>~3% GDP  </a:t>
            </a:r>
          </a:p>
          <a:p>
            <a:endParaRPr lang="en-US" b="0" u="none" baseline="0" dirty="0"/>
          </a:p>
          <a:p>
            <a:r>
              <a:rPr lang="en-US" b="0" u="none" baseline="0" dirty="0"/>
              <a:t>&gt;&gt; and </a:t>
            </a:r>
            <a:r>
              <a:rPr lang="en-US" b="0" baseline="0" dirty="0"/>
              <a:t>Volunteered </a:t>
            </a:r>
          </a:p>
          <a:p>
            <a:r>
              <a:rPr lang="en-US" b="0" baseline="0" dirty="0"/>
              <a:t>&gt;&gt; </a:t>
            </a:r>
            <a:r>
              <a:rPr lang="en-US" b="0" dirty="0"/>
              <a:t>8 billion man-hours,</a:t>
            </a:r>
            <a:r>
              <a:rPr lang="en-US" b="0" baseline="0" dirty="0"/>
              <a:t> which is roughly </a:t>
            </a:r>
            <a:r>
              <a:rPr lang="en-US" b="0" dirty="0"/>
              <a:t>~1% Hours spent working</a:t>
            </a:r>
          </a:p>
          <a:p>
            <a:pPr lvl="2"/>
            <a:endParaRPr lang="en-US" b="0" dirty="0"/>
          </a:p>
          <a:p>
            <a:r>
              <a:rPr lang="en-US" b="0" baseline="0" dirty="0"/>
              <a:t>&gt;&gt; these gifts were funneled into nonprofit organizations, </a:t>
            </a:r>
            <a:r>
              <a:rPr lang="en-US" b="0" dirty="0"/>
              <a:t>of which there are </a:t>
            </a:r>
          </a:p>
          <a:p>
            <a:r>
              <a:rPr lang="en-US" b="0" dirty="0"/>
              <a:t>     over</a:t>
            </a:r>
          </a:p>
          <a:p>
            <a:r>
              <a:rPr lang="en-US" b="0" dirty="0"/>
              <a:t>&gt;&gt; 1.5</a:t>
            </a:r>
            <a:r>
              <a:rPr lang="en-US" b="0" baseline="0" dirty="0"/>
              <a:t> million</a:t>
            </a:r>
            <a:r>
              <a:rPr lang="en-US" b="0" dirty="0"/>
              <a:t> ACTIVE</a:t>
            </a:r>
            <a:r>
              <a:rPr lang="en-US" b="0" baseline="0" dirty="0"/>
              <a:t> in the US today</a:t>
            </a:r>
            <a:endParaRPr lang="en-US" b="0" dirty="0"/>
          </a:p>
          <a:p>
            <a:pPr lvl="2"/>
            <a:endParaRPr lang="en-US" b="0" dirty="0"/>
          </a:p>
        </p:txBody>
      </p:sp>
      <p:sp>
        <p:nvSpPr>
          <p:cNvPr id="4" name="Slide Number Placeholder 3"/>
          <p:cNvSpPr>
            <a:spLocks noGrp="1"/>
          </p:cNvSpPr>
          <p:nvPr>
            <p:ph type="sldNum" sz="quarter" idx="10"/>
          </p:nvPr>
        </p:nvSpPr>
        <p:spPr/>
        <p:txBody>
          <a:bodyPr/>
          <a:lstStyle/>
          <a:p>
            <a:fld id="{6D8A2CA9-96A0-4A4F-BB9F-9F6E175DAC15}" type="slidenum">
              <a:rPr lang="en-US" smtClean="0"/>
              <a:t>2</a:t>
            </a:fld>
            <a:endParaRPr lang="en-US"/>
          </a:p>
        </p:txBody>
      </p:sp>
    </p:spTree>
    <p:extLst>
      <p:ext uri="{BB962C8B-B14F-4D97-AF65-F5344CB8AC3E}">
        <p14:creationId xmlns:p14="http://schemas.microsoft.com/office/powerpoint/2010/main" val="1252972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What lesson can we draw from Small &amp; Co.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Although </a:t>
            </a:r>
            <a:r>
              <a:rPr lang="en-US" sz="1200" kern="1200" dirty="0">
                <a:solidFill>
                  <a:schemeClr val="tx1"/>
                </a:solidFill>
                <a:effectLst/>
                <a:latin typeface="+mn-lt"/>
                <a:ea typeface="+mn-ea"/>
                <a:cs typeface="+mn-cs"/>
              </a:rPr>
              <a:t>identifying</a:t>
            </a:r>
            <a:r>
              <a:rPr lang="en-US" sz="1200" kern="1200" baseline="0" dirty="0">
                <a:solidFill>
                  <a:schemeClr val="tx1"/>
                </a:solidFill>
                <a:effectLst/>
                <a:latin typeface="+mn-lt"/>
                <a:ea typeface="+mn-ea"/>
                <a:cs typeface="+mn-cs"/>
              </a:rPr>
              <a:t> a victim can lead to uneven distributions</a:t>
            </a:r>
            <a:r>
              <a:rPr lang="en-US" sz="1200" kern="1200" dirty="0">
                <a:solidFill>
                  <a:schemeClr val="tx1"/>
                </a:solidFill>
                <a:effectLst/>
                <a:latin typeface="+mn-lt"/>
                <a:ea typeface="+mn-ea"/>
                <a:cs typeface="+mn-cs"/>
              </a:rPr>
              <a:t>, it</a:t>
            </a:r>
            <a:r>
              <a:rPr lang="en-US" sz="1200" kern="1200" baseline="0" dirty="0">
                <a:solidFill>
                  <a:schemeClr val="tx1"/>
                </a:solidFill>
                <a:effectLst/>
                <a:latin typeface="+mn-lt"/>
                <a:ea typeface="+mn-ea"/>
                <a:cs typeface="+mn-cs"/>
              </a:rPr>
              <a:t> still </a:t>
            </a:r>
            <a:r>
              <a:rPr lang="en-US" sz="1200" kern="1200" dirty="0">
                <a:solidFill>
                  <a:schemeClr val="tx1"/>
                </a:solidFill>
                <a:effectLst/>
                <a:latin typeface="+mn-lt"/>
                <a:ea typeface="+mn-ea"/>
                <a:cs typeface="+mn-cs"/>
              </a:rPr>
              <a:t>generates more aid than any other pitch. </a:t>
            </a:r>
            <a:r>
              <a:rPr lang="en-US" dirty="0"/>
              <a:t>Thus,</a:t>
            </a:r>
            <a:r>
              <a:rPr lang="en-US" baseline="0" dirty="0"/>
              <a:t> g</a:t>
            </a:r>
            <a:r>
              <a:rPr lang="en-US" dirty="0"/>
              <a:t>iving to identified individuals might constitute a ‘‘second best’’ optimum.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Rather than fight this powerful psychological bias, charities the world over use it to their advantage by employing </a:t>
            </a:r>
            <a:r>
              <a:rPr lang="en-US" sz="1200" kern="1200" dirty="0">
                <a:solidFill>
                  <a:schemeClr val="tx1"/>
                </a:solidFill>
                <a:effectLst/>
                <a:latin typeface="+mn-lt"/>
                <a:ea typeface="+mn-ea"/>
                <a:cs typeface="+mn-cs"/>
              </a:rPr>
              <a:t>poster children to raise money </a:t>
            </a:r>
            <a:r>
              <a:rPr lang="en-US" sz="1200" kern="1200" baseline="0" dirty="0">
                <a:solidFill>
                  <a:schemeClr val="tx1"/>
                </a:solidFill>
                <a:effectLst/>
                <a:latin typeface="+mn-lt"/>
                <a:ea typeface="+mn-ea"/>
                <a:cs typeface="+mn-cs"/>
              </a:rPr>
              <a:t>for </a:t>
            </a:r>
            <a:r>
              <a:rPr lang="en-US" sz="1200" kern="1200" dirty="0">
                <a:solidFill>
                  <a:schemeClr val="tx1"/>
                </a:solidFill>
                <a:effectLst/>
                <a:latin typeface="+mn-lt"/>
                <a:ea typeface="+mn-ea"/>
                <a:cs typeface="+mn-cs"/>
              </a:rPr>
              <a:t>general causes</a:t>
            </a:r>
            <a:r>
              <a:rPr lang="en-US" sz="1200" kern="1200" baseline="0" dirty="0">
                <a:solidFill>
                  <a:schemeClr val="tx1"/>
                </a:solidFill>
                <a:effectLst/>
                <a:latin typeface="+mn-lt"/>
                <a:ea typeface="+mn-ea"/>
                <a:cs typeface="+mn-cs"/>
              </a:rPr>
              <a:t>. Much as </a:t>
            </a:r>
            <a:r>
              <a:rPr lang="en-US" baseline="0" dirty="0"/>
              <a:t>Peter Singer himself leveraged the identifiable victim effect in his famous pond example to recruit countless EAs.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&gt;&gt; I think the broader point here is that it's really, really hard to educate people out of these biases — interventions rarely work and sometimes backfire. So, if we can’t beat ‘um, let’s figure out how to use ’um.</a:t>
            </a:r>
          </a:p>
          <a:p>
            <a:endParaRPr lang="en-US" baseline="0" dirty="0"/>
          </a:p>
          <a:p>
            <a:r>
              <a:rPr lang="en-US" baseline="0" dirty="0"/>
              <a:t>Along those lines, if we want EA to grow, I think we're going to need a better understanding of the default psychology that motivates people to give.</a:t>
            </a:r>
            <a:endParaRPr lang="en-US" dirty="0"/>
          </a:p>
          <a:p>
            <a:endParaRPr lang="en-US" dirty="0"/>
          </a:p>
        </p:txBody>
      </p:sp>
      <p:sp>
        <p:nvSpPr>
          <p:cNvPr id="4" name="Slide Number Placeholder 3"/>
          <p:cNvSpPr>
            <a:spLocks noGrp="1"/>
          </p:cNvSpPr>
          <p:nvPr>
            <p:ph type="sldNum" sz="quarter" idx="10"/>
          </p:nvPr>
        </p:nvSpPr>
        <p:spPr/>
        <p:txBody>
          <a:bodyPr/>
          <a:lstStyle/>
          <a:p>
            <a:fld id="{6D8A2CA9-96A0-4A4F-BB9F-9F6E175DAC15}" type="slidenum">
              <a:rPr lang="en-US" smtClean="0"/>
              <a:t>20</a:t>
            </a:fld>
            <a:endParaRPr lang="en-US"/>
          </a:p>
        </p:txBody>
      </p:sp>
    </p:spTree>
    <p:extLst>
      <p:ext uri="{BB962C8B-B14F-4D97-AF65-F5344CB8AC3E}">
        <p14:creationId xmlns:p14="http://schemas.microsoft.com/office/powerpoint/2010/main" val="139262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dirty="0"/>
              <a:t>&gt;&gt;</a:t>
            </a:r>
            <a:r>
              <a:rPr lang="en-US" sz="2400" b="0" baseline="0" dirty="0"/>
              <a:t> </a:t>
            </a:r>
            <a:r>
              <a:rPr lang="en-US" sz="2400" b="0" dirty="0"/>
              <a:t>No shortage</a:t>
            </a:r>
            <a:r>
              <a:rPr lang="en-US" sz="2400" b="0" baseline="0" dirty="0"/>
              <a:t> of proximate theories from psychologists and economists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baseline="0" dirty="0"/>
              <a:t>that attempt to explain why we give, including:</a:t>
            </a:r>
            <a:endParaRPr lang="en-US" sz="2400" b="0" dirty="0"/>
          </a:p>
          <a:p>
            <a:pPr marL="457200" marR="0" lvl="2" indent="0" algn="l" defTabSz="457200" rtl="0" eaLnBrk="1" fontAlgn="auto" latinLnBrk="0" hangingPunct="1">
              <a:lnSpc>
                <a:spcPct val="100000"/>
              </a:lnSpc>
              <a:spcBef>
                <a:spcPts val="0"/>
              </a:spcBef>
              <a:spcAft>
                <a:spcPts val="0"/>
              </a:spcAft>
              <a:buClrTx/>
              <a:buSzTx/>
              <a:buFontTx/>
              <a:buNone/>
              <a:tabLst/>
              <a:defRPr/>
            </a:pPr>
            <a:r>
              <a:rPr lang="en-US" sz="2400" b="0" dirty="0"/>
              <a:t>&gt;&gt;</a:t>
            </a:r>
            <a:r>
              <a:rPr lang="en-US" sz="2400" b="0" baseline="0" dirty="0"/>
              <a:t> </a:t>
            </a:r>
            <a:r>
              <a:rPr lang="en-US" sz="2400" b="0" dirty="0"/>
              <a:t>That</a:t>
            </a:r>
            <a:r>
              <a:rPr lang="en-US" sz="2400" b="0" baseline="0" dirty="0"/>
              <a:t> </a:t>
            </a:r>
            <a:r>
              <a:rPr lang="en-US" sz="2400" b="0" dirty="0"/>
              <a:t>we give to</a:t>
            </a:r>
            <a:r>
              <a:rPr lang="en-US" sz="2400" b="0" baseline="0" dirty="0"/>
              <a:t> experience a ”warm glow”</a:t>
            </a:r>
            <a:endParaRPr lang="en-US" sz="2400" b="0" dirty="0"/>
          </a:p>
          <a:p>
            <a:pPr marL="457200" marR="0" lvl="2" indent="0" algn="l" defTabSz="457200" rtl="0" eaLnBrk="1" fontAlgn="auto" latinLnBrk="0" hangingPunct="1">
              <a:lnSpc>
                <a:spcPct val="100000"/>
              </a:lnSpc>
              <a:spcBef>
                <a:spcPts val="0"/>
              </a:spcBef>
              <a:spcAft>
                <a:spcPts val="0"/>
              </a:spcAft>
              <a:buClrTx/>
              <a:buSzTx/>
              <a:buFontTx/>
              <a:buNone/>
              <a:tabLst/>
              <a:defRPr/>
            </a:pPr>
            <a:r>
              <a:rPr lang="en-US" sz="2400" b="0" dirty="0"/>
              <a:t>&gt;&gt; Or because we</a:t>
            </a:r>
            <a:r>
              <a:rPr lang="en-US" sz="2400" b="0" baseline="0" dirty="0"/>
              <a:t> aspire to “do the right thing”</a:t>
            </a:r>
            <a:endParaRPr lang="en-US" sz="2400" b="0" dirty="0"/>
          </a:p>
          <a:p>
            <a:pPr marL="457200" marR="0" lvl="2" indent="0" algn="l" defTabSz="457200" rtl="0" eaLnBrk="1" fontAlgn="auto" latinLnBrk="0" hangingPunct="1">
              <a:lnSpc>
                <a:spcPct val="100000"/>
              </a:lnSpc>
              <a:spcBef>
                <a:spcPts val="0"/>
              </a:spcBef>
              <a:spcAft>
                <a:spcPts val="0"/>
              </a:spcAft>
              <a:buClrTx/>
              <a:buSzTx/>
              <a:buFontTx/>
              <a:buNone/>
              <a:tabLst/>
              <a:defRPr/>
            </a:pPr>
            <a:r>
              <a:rPr lang="en-US" sz="2400" b="0" dirty="0"/>
              <a:t>&gt;&gt;</a:t>
            </a:r>
            <a:r>
              <a:rPr lang="en-US" sz="2400" b="0" baseline="0" dirty="0"/>
              <a:t> </a:t>
            </a:r>
            <a:r>
              <a:rPr lang="en-US" sz="2400" b="0" dirty="0"/>
              <a:t>Or because</a:t>
            </a:r>
            <a:r>
              <a:rPr lang="en-US" sz="2400" b="0" baseline="0" dirty="0"/>
              <a:t> we need to view ourselves as compassionate</a:t>
            </a:r>
            <a:endParaRPr lang="en-US" sz="2400" b="0" dirty="0"/>
          </a:p>
          <a:p>
            <a:pPr marL="457200" marR="0" lvl="2" indent="0" algn="l" defTabSz="457200" rtl="0" eaLnBrk="1" fontAlgn="auto" latinLnBrk="0" hangingPunct="1">
              <a:lnSpc>
                <a:spcPct val="100000"/>
              </a:lnSpc>
              <a:spcBef>
                <a:spcPts val="0"/>
              </a:spcBef>
              <a:spcAft>
                <a:spcPts val="0"/>
              </a:spcAft>
              <a:buClrTx/>
              <a:buSzTx/>
              <a:buFontTx/>
              <a:buNone/>
              <a:tabLst/>
              <a:defRPr/>
            </a:pPr>
            <a:r>
              <a:rPr lang="en-US" sz="2400" b="0" dirty="0"/>
              <a:t>&gt;&gt;</a:t>
            </a:r>
            <a:r>
              <a:rPr lang="en-US" sz="2400" b="0" baseline="0" dirty="0"/>
              <a:t> </a:t>
            </a:r>
            <a:r>
              <a:rPr lang="en-US" sz="2400" b="0" dirty="0"/>
              <a:t>Or perhaps we give b/c</a:t>
            </a:r>
            <a:r>
              <a:rPr lang="en-US" sz="2400" b="0" baseline="0" dirty="0"/>
              <a:t> </a:t>
            </a:r>
            <a:r>
              <a:rPr lang="en-US" sz="2400" b="0" dirty="0"/>
              <a:t>we’re</a:t>
            </a:r>
            <a:r>
              <a:rPr lang="en-US" sz="2400" b="0" baseline="0" dirty="0"/>
              <a:t> on a quest for moral satisfaction &gt;&gt;</a:t>
            </a:r>
          </a:p>
          <a:p>
            <a:pPr marL="457200" marR="0" lvl="2" indent="0" algn="l" defTabSz="457200" rtl="0" eaLnBrk="1" fontAlgn="auto" latinLnBrk="0" hangingPunct="1">
              <a:lnSpc>
                <a:spcPct val="100000"/>
              </a:lnSpc>
              <a:spcBef>
                <a:spcPts val="0"/>
              </a:spcBef>
              <a:spcAft>
                <a:spcPts val="0"/>
              </a:spcAft>
              <a:buClrTx/>
              <a:buSzTx/>
              <a:buFontTx/>
              <a:buNone/>
              <a:tabLst/>
              <a:defRPr/>
            </a:pPr>
            <a:endParaRPr lang="en-US" sz="2400" b="0" baseline="0" dirty="0"/>
          </a:p>
          <a:p>
            <a:pPr marL="457200" marR="0" lvl="2" indent="0" algn="l" defTabSz="457200" rtl="0" eaLnBrk="1" fontAlgn="auto" latinLnBrk="0" hangingPunct="1">
              <a:lnSpc>
                <a:spcPct val="100000"/>
              </a:lnSpc>
              <a:spcBef>
                <a:spcPts val="0"/>
              </a:spcBef>
              <a:spcAft>
                <a:spcPts val="0"/>
              </a:spcAft>
              <a:buClrTx/>
              <a:buSzTx/>
              <a:buFontTx/>
              <a:buNone/>
              <a:tabLst/>
              <a:defRPr/>
            </a:pPr>
            <a:endParaRPr lang="en-US" sz="2400" b="0" baseline="0" dirty="0"/>
          </a:p>
          <a:p>
            <a:pPr marL="457200" marR="0" lvl="2" indent="0" algn="l" defTabSz="457200" rtl="0" eaLnBrk="1" fontAlgn="auto" latinLnBrk="0" hangingPunct="1">
              <a:lnSpc>
                <a:spcPct val="100000"/>
              </a:lnSpc>
              <a:spcBef>
                <a:spcPts val="0"/>
              </a:spcBef>
              <a:spcAft>
                <a:spcPts val="0"/>
              </a:spcAft>
              <a:buClrTx/>
              <a:buSzTx/>
              <a:buFontTx/>
              <a:buNone/>
              <a:tabLst/>
              <a:defRPr/>
            </a:pPr>
            <a:endParaRPr lang="en-US" sz="2400" b="0"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21</a:t>
            </a:fld>
            <a:endParaRPr lang="en-US"/>
          </a:p>
        </p:txBody>
      </p:sp>
    </p:spTree>
    <p:extLst>
      <p:ext uri="{BB962C8B-B14F-4D97-AF65-F5344CB8AC3E}">
        <p14:creationId xmlns:p14="http://schemas.microsoft.com/office/powerpoint/2010/main" val="191240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dirty="0">
                <a:solidFill>
                  <a:srgbClr val="FF0000"/>
                </a:solidFill>
              </a:rPr>
              <a:t>While</a:t>
            </a:r>
            <a:r>
              <a:rPr lang="en-US" sz="2400" b="0" u="none" baseline="0" dirty="0">
                <a:solidFill>
                  <a:srgbClr val="FF0000"/>
                </a:solidFill>
              </a:rPr>
              <a:t> these theories are intuitive and reasonable,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they all beg the question...</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0" u="none" baseline="0" dirty="0">
              <a:solidFill>
                <a:srgbClr val="FF0000"/>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THAT IS: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i="1" u="none" baseline="0" dirty="0">
                <a:solidFill>
                  <a:srgbClr val="FF0000"/>
                </a:solidFill>
              </a:rPr>
              <a:t>	Why</a:t>
            </a:r>
            <a:r>
              <a:rPr lang="en-US" sz="2400" b="0" u="none" baseline="0" dirty="0">
                <a:solidFill>
                  <a:srgbClr val="FF0000"/>
                </a:solidFill>
              </a:rPr>
              <a:t> do we get a warm glow from giving?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	–OR–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i="1" u="none" baseline="0" dirty="0">
                <a:solidFill>
                  <a:srgbClr val="FF0000"/>
                </a:solidFill>
              </a:rPr>
              <a:t>	Why</a:t>
            </a:r>
            <a:r>
              <a:rPr lang="en-US" sz="2400" b="0" u="none" baseline="0" dirty="0">
                <a:solidFill>
                  <a:srgbClr val="FF0000"/>
                </a:solidFill>
              </a:rPr>
              <a:t> is it morally satisfying to give?</a:t>
            </a:r>
            <a:endParaRPr lang="en-US" sz="2400" b="0" u="none"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400" b="0" u="none" baseline="0" dirty="0">
              <a:solidFill>
                <a:srgbClr val="FF0000"/>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&gt;&gt; U</a:t>
            </a:r>
            <a:r>
              <a:rPr lang="en-US" sz="2400" b="0" u="none" dirty="0">
                <a:solidFill>
                  <a:srgbClr val="FF0000"/>
                </a:solidFill>
              </a:rPr>
              <a:t>ltimate</a:t>
            </a:r>
            <a:r>
              <a:rPr lang="en-US" sz="2400" b="0" u="none" baseline="0" dirty="0">
                <a:solidFill>
                  <a:srgbClr val="FF0000"/>
                </a:solidFill>
              </a:rPr>
              <a:t> theories — r</a:t>
            </a:r>
            <a:r>
              <a:rPr lang="en-US" sz="2400" b="0" u="none" dirty="0">
                <a:solidFill>
                  <a:srgbClr val="FF0000"/>
                </a:solidFill>
              </a:rPr>
              <a:t>egardless</a:t>
            </a:r>
            <a:r>
              <a:rPr lang="en-US" sz="2400" b="0" u="none" baseline="0" dirty="0">
                <a:solidFill>
                  <a:srgbClr val="FF0000"/>
                </a:solidFill>
              </a:rPr>
              <a:t> of their particulars — posit that </a:t>
            </a:r>
            <a:r>
              <a:rPr lang="en-US" sz="2400" b="0" u="none" dirty="0">
                <a:solidFill>
                  <a:srgbClr val="FF0000"/>
                </a:solidFill>
              </a:rPr>
              <a:t>we give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because we get something in return. </a:t>
            </a:r>
          </a:p>
        </p:txBody>
      </p:sp>
      <p:sp>
        <p:nvSpPr>
          <p:cNvPr id="4" name="Slide Number Placeholder 3"/>
          <p:cNvSpPr>
            <a:spLocks noGrp="1"/>
          </p:cNvSpPr>
          <p:nvPr>
            <p:ph type="sldNum" sz="quarter" idx="10"/>
          </p:nvPr>
        </p:nvSpPr>
        <p:spPr/>
        <p:txBody>
          <a:bodyPr/>
          <a:lstStyle/>
          <a:p>
            <a:fld id="{6D8A2CA9-96A0-4A4F-BB9F-9F6E175DAC15}" type="slidenum">
              <a:rPr lang="en-US" smtClean="0"/>
              <a:t>22</a:t>
            </a:fld>
            <a:endParaRPr lang="en-US"/>
          </a:p>
        </p:txBody>
      </p:sp>
    </p:spTree>
    <p:extLst>
      <p:ext uri="{BB962C8B-B14F-4D97-AF65-F5344CB8AC3E}">
        <p14:creationId xmlns:p14="http://schemas.microsoft.com/office/powerpoint/2010/main" val="56042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baseline="0" dirty="0">
                <a:solidFill>
                  <a:srgbClr val="FF0000"/>
                </a:solidFill>
              </a:rPr>
              <a:t>However, because charity is directed toward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non-kin</a:t>
            </a:r>
            <a:r>
              <a:rPr lang="en-US" sz="2400" b="0" baseline="0" dirty="0">
                <a:solidFill>
                  <a:srgbClr val="FF0000"/>
                </a:solidFill>
              </a:rPr>
              <a:t> </a:t>
            </a:r>
            <a:r>
              <a:rPr lang="en-US" sz="2400" b="0" u="none" baseline="0" dirty="0">
                <a:solidFill>
                  <a:srgbClr val="FF0000"/>
                </a:solidFill>
              </a:rPr>
              <a:t>from whom we expect no direct repayment</a:t>
            </a:r>
            <a:r>
              <a:rPr lang="en-US" sz="2400" b="0" baseline="0" dirty="0">
                <a:solidFill>
                  <a:srgbClr val="FF0000"/>
                </a:solidFill>
              </a:rPr>
              <a:t>, &gt;&gt;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baseline="0" dirty="0">
                <a:solidFill>
                  <a:srgbClr val="FF0000"/>
                </a:solidFill>
              </a:rPr>
              <a:t>how is it that charity benefits us in the long run?</a:t>
            </a:r>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23</a:t>
            </a:fld>
            <a:endParaRPr lang="en-US"/>
          </a:p>
        </p:txBody>
      </p:sp>
    </p:spTree>
    <p:extLst>
      <p:ext uri="{BB962C8B-B14F-4D97-AF65-F5344CB8AC3E}">
        <p14:creationId xmlns:p14="http://schemas.microsoft.com/office/powerpoint/2010/main" val="1670256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The answer hinges on Third party observers. &gt;&gt;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b="0" u="none" baseline="0" dirty="0">
                <a:solidFill>
                  <a:srgbClr val="FF0000"/>
                </a:solidFill>
              </a:rPr>
              <a:t>More specifically, reputation based theories suggest that we give because it inflates our reputation in the eyes of others.  </a:t>
            </a:r>
            <a:endParaRPr lang="en-US" sz="1200" b="0" u="none" baseline="0" dirty="0">
              <a:solidFill>
                <a:schemeClr val="tx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0" u="none" baseline="0" dirty="0">
              <a:solidFill>
                <a:schemeClr val="tx1"/>
              </a:solidFil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u="none" baseline="0" dirty="0">
                <a:solidFill>
                  <a:srgbClr val="FF0000"/>
                </a:solidFill>
              </a:rPr>
              <a:t>One particular reputation-based theory, known as partner choice, posits that we give in order to </a:t>
            </a:r>
            <a:r>
              <a:rPr lang="en-US" sz="1200" b="0" u="none" baseline="0" dirty="0">
                <a:solidFill>
                  <a:schemeClr val="tx1"/>
                </a:solidFill>
              </a:rPr>
              <a:t>s</a:t>
            </a:r>
            <a:r>
              <a:rPr lang="en-US" sz="1200" b="0" u="none" dirty="0"/>
              <a:t>ignal our value as potential</a:t>
            </a:r>
            <a:r>
              <a:rPr lang="en-US" sz="1200" b="0" u="none" baseline="0" dirty="0"/>
              <a:t> </a:t>
            </a:r>
            <a:r>
              <a:rPr lang="en-US" sz="1200" b="0" u="none" dirty="0"/>
              <a:t>cooperative partners to observers</a:t>
            </a:r>
            <a:endParaRPr lang="en-US" sz="1200" b="0" u="none" baseline="0" dirty="0"/>
          </a:p>
          <a:p>
            <a:endParaRPr lang="en-US" b="0" u="none" baseline="0" dirty="0"/>
          </a:p>
          <a:p>
            <a:r>
              <a:rPr lang="en-US" b="0" u="none" baseline="0" dirty="0"/>
              <a:t>Importantly, ultimate theories don't claim these processes are </a:t>
            </a:r>
            <a:r>
              <a:rPr lang="en-US" b="0" i="1" u="none" baseline="0" dirty="0"/>
              <a:t>necessarily conscious. </a:t>
            </a:r>
            <a:endParaRPr lang="en-US" b="0" i="1" u="none" dirty="0"/>
          </a:p>
          <a:p>
            <a:r>
              <a:rPr lang="en-US" b="0" u="none" dirty="0"/>
              <a:t>When you see someone</a:t>
            </a:r>
            <a:r>
              <a:rPr lang="en-US" b="0" u="none" baseline="0" dirty="0"/>
              <a:t> in need,</a:t>
            </a:r>
          </a:p>
          <a:p>
            <a:r>
              <a:rPr lang="en-US" b="0" u="none" baseline="0" dirty="0"/>
              <a:t>these theories –allow– that you –</a:t>
            </a:r>
            <a:r>
              <a:rPr lang="en-US" b="0" i="1" u="none" baseline="0" dirty="0"/>
              <a:t>genuinely–</a:t>
            </a:r>
            <a:r>
              <a:rPr lang="en-US" b="0" u="none" baseline="0" dirty="0"/>
              <a:t> want to help, </a:t>
            </a:r>
          </a:p>
          <a:p>
            <a:r>
              <a:rPr lang="en-US" b="0" u="none" baseline="0" dirty="0"/>
              <a:t>	but when you do so, </a:t>
            </a:r>
          </a:p>
          <a:p>
            <a:r>
              <a:rPr lang="en-US" b="0" u="none" baseline="0" dirty="0"/>
              <a:t>you open up the possibility that benefits will flow back to you </a:t>
            </a:r>
            <a:r>
              <a:rPr lang="en-US" b="0" u="none" dirty="0"/>
              <a:t>by</a:t>
            </a:r>
            <a:r>
              <a:rPr lang="en-US" b="0" u="none" baseline="0" dirty="0"/>
              <a:t> bolstering your reputation in the eyes of anyone who happens to obverse your good deed. </a:t>
            </a:r>
            <a:endParaRPr lang="en-US" b="0"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24</a:t>
            </a:fld>
            <a:endParaRPr lang="en-US"/>
          </a:p>
        </p:txBody>
      </p:sp>
    </p:spTree>
    <p:extLst>
      <p:ext uri="{BB962C8B-B14F-4D97-AF65-F5344CB8AC3E}">
        <p14:creationId xmlns:p14="http://schemas.microsoft.com/office/powerpoint/2010/main" val="192965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u="none" dirty="0"/>
              <a:t>Reputation</a:t>
            </a:r>
            <a:r>
              <a:rPr lang="en-US" sz="1200" i="0" u="none" baseline="0" dirty="0"/>
              <a:t>-based theories predict that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u="none" baseline="0" dirty="0"/>
              <a:t>social observation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u="none" baseline="0" dirty="0"/>
              <a:t>should make people more altruistic — a prediction that is overwhelmingly supported by experiments in the lab and field.</a:t>
            </a:r>
            <a:endParaRPr lang="en-US" sz="1200" i="0" u="none"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As Bethany will expand</a:t>
            </a:r>
            <a:r>
              <a:rPr lang="en-US" u="none" baseline="0" dirty="0"/>
              <a:t> on in her talk, </a:t>
            </a:r>
            <a:r>
              <a:rPr lang="en-US" u="none" dirty="0"/>
              <a:t>Social observation is far</a:t>
            </a:r>
            <a:r>
              <a:rPr lang="en-US" u="none" baseline="0" dirty="0"/>
              <a:t> and away the most potent intervention for increasing altruism, yet we still don't know how to harness it to increase </a:t>
            </a:r>
            <a:r>
              <a:rPr lang="en-US" b="1" u="none" baseline="0" dirty="0"/>
              <a:t>effective</a:t>
            </a:r>
            <a:r>
              <a:rPr lang="en-US" u="none" baseline="0" dirty="0"/>
              <a:t> altruism.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Doing so requires a clear understanding of what observers admire in givers.</a:t>
            </a:r>
          </a:p>
        </p:txBody>
      </p:sp>
      <p:sp>
        <p:nvSpPr>
          <p:cNvPr id="4" name="Slide Number Placeholder 3"/>
          <p:cNvSpPr>
            <a:spLocks noGrp="1"/>
          </p:cNvSpPr>
          <p:nvPr>
            <p:ph type="sldNum" sz="quarter" idx="10"/>
          </p:nvPr>
        </p:nvSpPr>
        <p:spPr/>
        <p:txBody>
          <a:bodyPr/>
          <a:lstStyle/>
          <a:p>
            <a:fld id="{6D8A2CA9-96A0-4A4F-BB9F-9F6E175DAC15}" type="slidenum">
              <a:rPr lang="en-US" smtClean="0"/>
              <a:t>25</a:t>
            </a:fld>
            <a:endParaRPr lang="en-US"/>
          </a:p>
        </p:txBody>
      </p:sp>
    </p:spTree>
    <p:extLst>
      <p:ext uri="{BB962C8B-B14F-4D97-AF65-F5344CB8AC3E}">
        <p14:creationId xmlns:p14="http://schemas.microsoft.com/office/powerpoint/2010/main" val="26806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baseline="0" dirty="0"/>
              <a:t>There are two obvious dimensions along which a third party might esteem an altruist: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457200" rtl="0" eaLnBrk="1" fontAlgn="auto" latinLnBrk="0" hangingPunct="1">
              <a:lnSpc>
                <a:spcPct val="100000"/>
              </a:lnSpc>
              <a:spcBef>
                <a:spcPts val="0"/>
              </a:spcBef>
              <a:spcAft>
                <a:spcPts val="0"/>
              </a:spcAft>
              <a:buClrTx/>
              <a:buSzTx/>
              <a:buFont typeface="Arial" charset="0"/>
              <a:buNone/>
              <a:tabLst/>
              <a:defRPr/>
            </a:pPr>
            <a:r>
              <a:rPr lang="en-US" b="0" u="none" dirty="0"/>
              <a:t>&gt;&gt; </a:t>
            </a:r>
            <a:r>
              <a:rPr lang="en-US" b="0" u="none" baseline="0" dirty="0"/>
              <a:t>Impact delivered </a:t>
            </a:r>
          </a:p>
          <a:p>
            <a:pPr marL="0" marR="0" indent="0" algn="l" defTabSz="457200" rtl="0" eaLnBrk="1" fontAlgn="auto" latinLnBrk="0" hangingPunct="1">
              <a:lnSpc>
                <a:spcPct val="100000"/>
              </a:lnSpc>
              <a:spcBef>
                <a:spcPts val="0"/>
              </a:spcBef>
              <a:spcAft>
                <a:spcPts val="0"/>
              </a:spcAft>
              <a:buClrTx/>
              <a:buSzTx/>
              <a:buFont typeface="Arial" charset="0"/>
              <a:buNone/>
              <a:tabLst/>
              <a:defRPr/>
            </a:pPr>
            <a:endParaRPr lang="en-US" b="0" u="none" dirty="0"/>
          </a:p>
          <a:p>
            <a:pPr marL="0" marR="0" indent="0" algn="l" defTabSz="457200" rtl="0" eaLnBrk="1" fontAlgn="auto" latinLnBrk="0" hangingPunct="1">
              <a:lnSpc>
                <a:spcPct val="100000"/>
              </a:lnSpc>
              <a:spcBef>
                <a:spcPts val="0"/>
              </a:spcBef>
              <a:spcAft>
                <a:spcPts val="0"/>
              </a:spcAft>
              <a:buClrTx/>
              <a:buSzTx/>
              <a:buFont typeface="Arial" charset="0"/>
              <a:buNone/>
              <a:tabLst/>
              <a:defRPr/>
            </a:pPr>
            <a:r>
              <a:rPr lang="en-US" b="0" u="none" dirty="0"/>
              <a:t>&gt;&gt; Sacrifice</a:t>
            </a:r>
            <a:r>
              <a:rPr lang="en-US" b="0" u="none" baseline="0" dirty="0"/>
              <a:t> made</a:t>
            </a:r>
          </a:p>
        </p:txBody>
      </p:sp>
      <p:sp>
        <p:nvSpPr>
          <p:cNvPr id="4" name="Slide Number Placeholder 3"/>
          <p:cNvSpPr>
            <a:spLocks noGrp="1"/>
          </p:cNvSpPr>
          <p:nvPr>
            <p:ph type="sldNum" sz="quarter" idx="10"/>
          </p:nvPr>
        </p:nvSpPr>
        <p:spPr/>
        <p:txBody>
          <a:bodyPr/>
          <a:lstStyle/>
          <a:p>
            <a:fld id="{6D8A2CA9-96A0-4A4F-BB9F-9F6E175DAC15}" type="slidenum">
              <a:rPr lang="en-US" smtClean="0"/>
              <a:t>26</a:t>
            </a:fld>
            <a:endParaRPr lang="en-US"/>
          </a:p>
        </p:txBody>
      </p:sp>
    </p:spTree>
    <p:extLst>
      <p:ext uri="{BB962C8B-B14F-4D97-AF65-F5344CB8AC3E}">
        <p14:creationId xmlns:p14="http://schemas.microsoft.com/office/powerpoint/2010/main" val="602734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charset="0"/>
              <a:buNone/>
              <a:tabLst/>
              <a:defRPr/>
            </a:pPr>
            <a:r>
              <a:rPr lang="en-US" b="0" i="0" u="none" baseline="0" dirty="0"/>
              <a:t>Impact seems the obvious choice, as it tracks the amount of good done, but if observes are more interested in learning what kind of person the donor is, they might care more about sacrifice. </a:t>
            </a:r>
          </a:p>
          <a:p>
            <a:pPr marL="0" marR="0" indent="0" algn="l" defTabSz="457200" rtl="0" eaLnBrk="1" fontAlgn="auto" latinLnBrk="0" hangingPunct="1">
              <a:lnSpc>
                <a:spcPct val="100000"/>
              </a:lnSpc>
              <a:spcBef>
                <a:spcPts val="0"/>
              </a:spcBef>
              <a:spcAft>
                <a:spcPts val="0"/>
              </a:spcAft>
              <a:buClrTx/>
              <a:buSzTx/>
              <a:buFont typeface="Arial" charset="0"/>
              <a:buNone/>
              <a:tabLst/>
              <a:defRPr/>
            </a:pPr>
            <a:endParaRPr lang="en-US" b="0" i="0" u="none" baseline="0" dirty="0"/>
          </a:p>
          <a:p>
            <a:pPr marL="0" marR="0" indent="0" algn="l" defTabSz="457200" rtl="0" eaLnBrk="1" fontAlgn="auto" latinLnBrk="0" hangingPunct="1">
              <a:lnSpc>
                <a:spcPct val="100000"/>
              </a:lnSpc>
              <a:spcBef>
                <a:spcPts val="0"/>
              </a:spcBef>
              <a:spcAft>
                <a:spcPts val="0"/>
              </a:spcAft>
              <a:buClrTx/>
              <a:buSzTx/>
              <a:buFont typeface="Arial" charset="0"/>
              <a:buNone/>
              <a:tabLst/>
              <a:defRPr/>
            </a:pPr>
            <a:r>
              <a:rPr lang="en-US" b="0" i="0" u="none" baseline="0" dirty="0"/>
              <a:t>&gt;&gt; Partner choice theories assume that people are on the lookout for the best possible cooperative partners. With this motive, observers should be sensitive to stable features of givers — things that will help predict their future behavior. </a:t>
            </a:r>
          </a:p>
          <a:p>
            <a:pPr marL="0" marR="0" indent="0" algn="l" defTabSz="457200" rtl="0" eaLnBrk="1" fontAlgn="auto" latinLnBrk="0" hangingPunct="1">
              <a:lnSpc>
                <a:spcPct val="100000"/>
              </a:lnSpc>
              <a:spcBef>
                <a:spcPts val="0"/>
              </a:spcBef>
              <a:spcAft>
                <a:spcPts val="0"/>
              </a:spcAft>
              <a:buClrTx/>
              <a:buSzTx/>
              <a:buFont typeface="Arial" charset="0"/>
              <a:buNone/>
              <a:tabLst/>
              <a:defRPr/>
            </a:pPr>
            <a:endParaRPr lang="en-US" b="0" i="0" u="none" baseline="0" dirty="0"/>
          </a:p>
          <a:p>
            <a:r>
              <a:rPr lang="en-US" b="0" i="0" u="none" baseline="0" dirty="0"/>
              <a:t>Of course, &gt;&gt; observers *cannot asses* what they *cannot see*, &gt;&gt; and sacrifice has the virtue of being easier to observe in the present, &gt;&gt; whereas benefits are often slow to appear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i="0" u="none" baseline="0" dirty="0"/>
              <a:t>And Critically, &gt;&gt; s</a:t>
            </a:r>
            <a:r>
              <a:rPr lang="en-US" b="0" i="0" u="none" dirty="0"/>
              <a:t>acrifice is</a:t>
            </a:r>
            <a:r>
              <a:rPr lang="en-US" b="0" i="0" u="none" baseline="0" dirty="0"/>
              <a:t> a more </a:t>
            </a:r>
            <a:r>
              <a:rPr lang="en-US" b="0" i="0" u="none" dirty="0"/>
              <a:t>informative signal of underlying cooperative disposition&gt;&gt;</a:t>
            </a:r>
          </a:p>
          <a:p>
            <a:pPr marL="628650" lvl="1" indent="-171450">
              <a:buFontTx/>
              <a:buChar char="-"/>
            </a:pPr>
            <a:r>
              <a:rPr lang="en-US" b="0" i="0" u="none" baseline="0" dirty="0"/>
              <a:t>As IT IS directly under the giver's control</a:t>
            </a:r>
          </a:p>
        </p:txBody>
      </p:sp>
      <p:sp>
        <p:nvSpPr>
          <p:cNvPr id="4" name="Slide Number Placeholder 3"/>
          <p:cNvSpPr>
            <a:spLocks noGrp="1"/>
          </p:cNvSpPr>
          <p:nvPr>
            <p:ph type="sldNum" sz="quarter" idx="10"/>
          </p:nvPr>
        </p:nvSpPr>
        <p:spPr/>
        <p:txBody>
          <a:bodyPr/>
          <a:lstStyle/>
          <a:p>
            <a:fld id="{6D8A2CA9-96A0-4A4F-BB9F-9F6E175DAC15}" type="slidenum">
              <a:rPr lang="en-US" smtClean="0"/>
              <a:t>27</a:t>
            </a:fld>
            <a:endParaRPr lang="en-US"/>
          </a:p>
        </p:txBody>
      </p:sp>
    </p:spTree>
    <p:extLst>
      <p:ext uri="{BB962C8B-B14F-4D97-AF65-F5344CB8AC3E}">
        <p14:creationId xmlns:p14="http://schemas.microsoft.com/office/powerpoint/2010/main" val="491964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If givers are particularly concerned with being seen as sacrificial,</a:t>
            </a:r>
          </a:p>
          <a:p>
            <a:r>
              <a:rPr lang="en-US" b="0" baseline="0" dirty="0"/>
              <a:t>that would help explain a range of otherwise puzzling charitable behaviors. </a:t>
            </a:r>
          </a:p>
          <a:p>
            <a:endParaRPr lang="en-US" b="0" baseline="0" dirty="0"/>
          </a:p>
          <a:p>
            <a:r>
              <a:rPr lang="en-US" b="0" baseline="0" dirty="0"/>
              <a:t>&gt;&gt; Like why we run for an extended period of time in hopes of curing AIDS</a:t>
            </a:r>
          </a:p>
          <a:p>
            <a:r>
              <a:rPr lang="en-US" b="0" baseline="0" dirty="0"/>
              <a:t>&gt;&gt; Why we jump out of planes to feed hungry kids</a:t>
            </a:r>
          </a:p>
          <a:p>
            <a:r>
              <a:rPr lang="en-US" b="0" baseline="0" dirty="0"/>
              <a:t>&gt;&gt; Why this woman is walking on hot coals in hopes of curing cancer</a:t>
            </a:r>
          </a:p>
          <a:p>
            <a:r>
              <a:rPr lang="en-US" b="0" baseline="0" dirty="0"/>
              <a:t>&gt;&gt; Why the president of Harvard, Drew Faust, is being doused with ice water  </a:t>
            </a:r>
          </a:p>
          <a:p>
            <a:r>
              <a:rPr lang="en-US" b="0" baseline="0" dirty="0"/>
              <a:t>     in hopes of curing ALS. </a:t>
            </a:r>
          </a:p>
          <a:p>
            <a:endParaRPr lang="en-US" b="0" baseline="0" dirty="0"/>
          </a:p>
          <a:p>
            <a:r>
              <a:rPr lang="en-US" b="0" baseline="0" dirty="0"/>
              <a:t>Importantly, &gt;&gt; none of these self-</a:t>
            </a:r>
            <a:r>
              <a:rPr lang="en-US" sz="1200" b="0" kern="1200" dirty="0" err="1">
                <a:solidFill>
                  <a:schemeClr val="tx1"/>
                </a:solidFill>
                <a:latin typeface="+mn-lt"/>
                <a:ea typeface="+mn-ea"/>
                <a:cs typeface="+mn-cs"/>
              </a:rPr>
              <a:t>flagellatory</a:t>
            </a:r>
            <a:r>
              <a:rPr lang="en-US" sz="1200" b="0" kern="1200" dirty="0">
                <a:solidFill>
                  <a:schemeClr val="tx1"/>
                </a:solidFill>
                <a:latin typeface="+mn-lt"/>
                <a:ea typeface="+mn-ea"/>
                <a:cs typeface="+mn-cs"/>
              </a:rPr>
              <a:t> </a:t>
            </a:r>
            <a:r>
              <a:rPr lang="en-US" b="0" baseline="0" dirty="0"/>
              <a:t>behaviors has any direct relationship with cause they aim to help.</a:t>
            </a:r>
          </a:p>
          <a:p>
            <a:endParaRPr lang="en-US" b="0" baseline="0" dirty="0"/>
          </a:p>
          <a:p>
            <a:r>
              <a:rPr lang="en-US" b="0" baseline="0" dirty="0"/>
              <a:t>However, they do seem remarkably well designed to signal a willingness-to-sacrifice. </a:t>
            </a:r>
          </a:p>
          <a:p>
            <a:endParaRPr lang="en-US" b="0"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28</a:t>
            </a:fld>
            <a:endParaRPr lang="en-US"/>
          </a:p>
        </p:txBody>
      </p:sp>
    </p:spTree>
    <p:extLst>
      <p:ext uri="{BB962C8B-B14F-4D97-AF65-F5344CB8AC3E}">
        <p14:creationId xmlns:p14="http://schemas.microsoft.com/office/powerpoint/2010/main" val="1595365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If givers are particularly concerned with being seen as sacrificial,</a:t>
            </a:r>
          </a:p>
          <a:p>
            <a:r>
              <a:rPr lang="en-US" b="0" baseline="0" dirty="0"/>
              <a:t>that would help explain a range of otherwise puzzling charitable behaviors. </a:t>
            </a:r>
          </a:p>
          <a:p>
            <a:endParaRPr lang="en-US" b="0" baseline="0" dirty="0"/>
          </a:p>
          <a:p>
            <a:r>
              <a:rPr lang="en-US" b="0" baseline="0" dirty="0"/>
              <a:t>&gt;&gt; Like why we run for an extended period of time in hopes of curing AIDS</a:t>
            </a:r>
          </a:p>
          <a:p>
            <a:r>
              <a:rPr lang="en-US" b="0" baseline="0" dirty="0"/>
              <a:t>&gt;&gt; Why we jump out of planes to feed hungry kids</a:t>
            </a:r>
          </a:p>
          <a:p>
            <a:r>
              <a:rPr lang="en-US" b="0" baseline="0" dirty="0"/>
              <a:t>&gt;&gt; Why this woman is walking on hot coals in hopes of curing cancer</a:t>
            </a:r>
          </a:p>
          <a:p>
            <a:r>
              <a:rPr lang="en-US" b="0" baseline="0" dirty="0"/>
              <a:t>&gt;&gt; Why the president of Harvard, Drew Faust, is being doused with ice water  </a:t>
            </a:r>
          </a:p>
          <a:p>
            <a:r>
              <a:rPr lang="en-US" b="0" baseline="0" dirty="0"/>
              <a:t>     in hopes of curing ALS. </a:t>
            </a:r>
          </a:p>
          <a:p>
            <a:endParaRPr lang="en-US" b="0" baseline="0" dirty="0"/>
          </a:p>
          <a:p>
            <a:r>
              <a:rPr lang="en-US" b="0" baseline="0" dirty="0"/>
              <a:t>Importantly, &gt;&gt; none of these self-</a:t>
            </a:r>
            <a:r>
              <a:rPr lang="en-US" sz="1200" b="0" kern="1200" dirty="0" err="1">
                <a:solidFill>
                  <a:schemeClr val="tx1"/>
                </a:solidFill>
                <a:latin typeface="+mn-lt"/>
                <a:ea typeface="+mn-ea"/>
                <a:cs typeface="+mn-cs"/>
              </a:rPr>
              <a:t>flagellatory</a:t>
            </a:r>
            <a:r>
              <a:rPr lang="en-US" sz="1200" b="0" kern="1200" dirty="0">
                <a:solidFill>
                  <a:schemeClr val="tx1"/>
                </a:solidFill>
                <a:latin typeface="+mn-lt"/>
                <a:ea typeface="+mn-ea"/>
                <a:cs typeface="+mn-cs"/>
              </a:rPr>
              <a:t> </a:t>
            </a:r>
            <a:r>
              <a:rPr lang="en-US" b="0" baseline="0" dirty="0"/>
              <a:t>behaviors has any direct relationship with cause they aim to help.</a:t>
            </a:r>
          </a:p>
          <a:p>
            <a:endParaRPr lang="en-US" b="0" baseline="0" dirty="0"/>
          </a:p>
          <a:p>
            <a:r>
              <a:rPr lang="en-US" b="0" baseline="0" dirty="0"/>
              <a:t>However, they do seem remarkably well designed to signal a willingness-to-sacrifice. </a:t>
            </a:r>
          </a:p>
        </p:txBody>
      </p:sp>
      <p:sp>
        <p:nvSpPr>
          <p:cNvPr id="4" name="Slide Number Placeholder 3"/>
          <p:cNvSpPr>
            <a:spLocks noGrp="1"/>
          </p:cNvSpPr>
          <p:nvPr>
            <p:ph type="sldNum" sz="quarter" idx="10"/>
          </p:nvPr>
        </p:nvSpPr>
        <p:spPr/>
        <p:txBody>
          <a:bodyPr/>
          <a:lstStyle/>
          <a:p>
            <a:fld id="{6D8A2CA9-96A0-4A4F-BB9F-9F6E175DAC15}" type="slidenum">
              <a:rPr lang="en-US" smtClean="0"/>
              <a:t>29</a:t>
            </a:fld>
            <a:endParaRPr lang="en-US"/>
          </a:p>
        </p:txBody>
      </p:sp>
    </p:spTree>
    <p:extLst>
      <p:ext uri="{BB962C8B-B14F-4D97-AF65-F5344CB8AC3E}">
        <p14:creationId xmlns:p14="http://schemas.microsoft.com/office/powerpoint/2010/main" val="211231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Of course, all charities are not created equal</a:t>
            </a: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&gt;&gt; Some are vastly more effective than others. </a:t>
            </a:r>
          </a:p>
          <a:p>
            <a:r>
              <a:rPr lang="en-US" b="0" baseline="0" dirty="0"/>
              <a:t>&gt;&gt; In fact, rigorous charity evaluators — like </a:t>
            </a:r>
            <a:r>
              <a:rPr lang="en-US" b="0" baseline="0" dirty="0" err="1"/>
              <a:t>GiveWell</a:t>
            </a:r>
            <a:r>
              <a:rPr lang="en-US" b="0" baseline="0" dirty="0"/>
              <a:t> — estimate that </a:t>
            </a:r>
          </a:p>
          <a:p>
            <a:r>
              <a:rPr lang="en-US" b="0" baseline="0" dirty="0"/>
              <a:t>     differences of 100X – 1000X are common</a:t>
            </a:r>
          </a:p>
          <a:p>
            <a:endParaRPr lang="en-US" b="0" baseline="0" dirty="0"/>
          </a:p>
          <a:p>
            <a:r>
              <a:rPr lang="en-US" b="0" baseline="0" dirty="0"/>
              <a:t>     But to </a:t>
            </a:r>
            <a:r>
              <a:rPr lang="en-US" b="0" u="none" baseline="0" dirty="0"/>
              <a:t>the disappointment </a:t>
            </a:r>
            <a:r>
              <a:rPr lang="en-US" b="0" baseline="0" dirty="0"/>
              <a:t>of those interested in maximizing social welfare, </a:t>
            </a:r>
          </a:p>
          <a:p>
            <a:r>
              <a:rPr lang="en-US" b="0" baseline="0" dirty="0"/>
              <a:t>&gt;&gt; Effectiveness doesn’t track popularity with donors</a:t>
            </a:r>
          </a:p>
          <a:p>
            <a:endParaRPr lang="en-US" b="0" baseline="0" dirty="0"/>
          </a:p>
          <a:p>
            <a:r>
              <a:rPr lang="en-US" b="0" baseline="0" dirty="0"/>
              <a:t>    Using ratings of financial efficiency and transparency as a proxy for efficacy</a:t>
            </a:r>
          </a:p>
          <a:p>
            <a:r>
              <a:rPr lang="en-US" sz="1200" b="0" kern="1200" dirty="0">
                <a:solidFill>
                  <a:schemeClr val="tx1"/>
                </a:solidFill>
                <a:latin typeface="+mn-lt"/>
                <a:ea typeface="+mn-ea"/>
                <a:cs typeface="+mn-cs"/>
              </a:rPr>
              <a:t>&gt;&gt; Daniel Oppenheimer and Christopher </a:t>
            </a:r>
            <a:r>
              <a:rPr lang="en-US" sz="1200" b="0" kern="1200" dirty="0" err="1">
                <a:solidFill>
                  <a:schemeClr val="tx1"/>
                </a:solidFill>
                <a:latin typeface="+mn-lt"/>
                <a:ea typeface="+mn-ea"/>
                <a:cs typeface="+mn-cs"/>
              </a:rPr>
              <a:t>Olivola</a:t>
            </a:r>
            <a:r>
              <a:rPr lang="en-US" sz="1200" b="0" kern="1200" baseline="0" dirty="0">
                <a:solidFill>
                  <a:schemeClr val="tx1"/>
                </a:solidFill>
                <a:latin typeface="+mn-lt"/>
                <a:ea typeface="+mn-ea"/>
                <a:cs typeface="+mn-cs"/>
              </a:rPr>
              <a:t>, observed a correlation of</a:t>
            </a:r>
            <a:r>
              <a:rPr lang="en-US" sz="1200" b="1" kern="1200" baseline="0" dirty="0">
                <a:solidFill>
                  <a:schemeClr val="tx1"/>
                </a:solidFill>
                <a:latin typeface="+mn-lt"/>
                <a:ea typeface="+mn-ea"/>
                <a:cs typeface="+mn-cs"/>
              </a:rPr>
              <a:t> </a:t>
            </a:r>
          </a:p>
          <a:p>
            <a:r>
              <a:rPr lang="en-US" sz="1200" b="1" kern="1200" baseline="0" dirty="0">
                <a:solidFill>
                  <a:schemeClr val="tx1"/>
                </a:solidFill>
                <a:latin typeface="+mn-lt"/>
                <a:ea typeface="+mn-ea"/>
                <a:cs typeface="+mn-cs"/>
              </a:rPr>
              <a:t>    </a:t>
            </a:r>
            <a:r>
              <a:rPr lang="en-US" sz="1200" b="0" kern="1200" baseline="0" dirty="0">
                <a:solidFill>
                  <a:schemeClr val="tx1"/>
                </a:solidFill>
                <a:latin typeface="+mn-lt"/>
                <a:ea typeface="+mn-ea"/>
                <a:cs typeface="+mn-cs"/>
              </a:rPr>
              <a:t>.002</a:t>
            </a:r>
            <a:endParaRPr lang="en-US" b="0"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3</a:t>
            </a:fld>
            <a:endParaRPr lang="en-US"/>
          </a:p>
        </p:txBody>
      </p:sp>
    </p:spTree>
    <p:extLst>
      <p:ext uri="{BB962C8B-B14F-4D97-AF65-F5344CB8AC3E}">
        <p14:creationId xmlns:p14="http://schemas.microsoft.com/office/powerpoint/2010/main" val="714384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u="none" noProof="0" dirty="0"/>
              <a:t>So, are observers particularly sensitive to sacrifice compared with other aspects</a:t>
            </a:r>
            <a:r>
              <a:rPr lang="en-US" b="0" u="none" baseline="0" noProof="0" dirty="0"/>
              <a:t> of giving</a:t>
            </a:r>
            <a:r>
              <a:rPr lang="en-US" b="0" u="none" noProof="0" dirty="0"/>
              <a:t>?</a:t>
            </a:r>
            <a:r>
              <a:rPr lang="en-US" b="0" u="none" dirty="0"/>
              <a:t> </a:t>
            </a:r>
          </a:p>
          <a:p>
            <a:endParaRPr lang="en-US" b="0" u="none" baseline="0" noProof="0" dirty="0"/>
          </a:p>
          <a:p>
            <a:r>
              <a:rPr lang="en-US" b="0" u="none" baseline="0" noProof="0" dirty="0"/>
              <a:t>We tested this question using vignettes in __[2x2</a:t>
            </a:r>
            <a:r>
              <a:rPr lang="is-IS" b="0" u="none" baseline="0" noProof="0" dirty="0"/>
              <a:t>…</a:t>
            </a:r>
            <a:r>
              <a:rPr lang="en-US" b="0" u="none" baseline="0" noProof="0" dirty="0"/>
              <a:t>x2</a:t>
            </a:r>
            <a:r>
              <a:rPr lang="is-IS" b="0" u="none" baseline="0" noProof="0" dirty="0"/>
              <a:t>….......</a:t>
            </a:r>
            <a:r>
              <a:rPr lang="en-US" b="0" u="none" baseline="0" noProof="0" dirty="0"/>
              <a:t>x2]__ Factorial design__ administered between subjects: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u="none" baseline="0" dirty="0"/>
              <a:t>In each condition, we asked</a:t>
            </a:r>
            <a:r>
              <a:rPr lang="en-US" b="0" u="none" dirty="0"/>
              <a:t> subjects</a:t>
            </a:r>
            <a:r>
              <a:rPr lang="en-US" b="0" u="none" baseline="0" dirty="0"/>
              <a:t> to </a:t>
            </a:r>
            <a:r>
              <a:rPr lang="en-US" b="0" u="none" dirty="0"/>
              <a:t>evaluate fictitious altruists for a “Humanitarian of the Year” prize. </a:t>
            </a:r>
          </a:p>
          <a:p>
            <a:endParaRPr lang="en-US" b="0" u="none" baseline="0" noProof="0" dirty="0"/>
          </a:p>
          <a:p>
            <a:r>
              <a:rPr lang="en-US" b="0" u="none" baseline="0" noProof="0" dirty="0"/>
              <a:t>&gt;&gt; We </a:t>
            </a:r>
            <a:r>
              <a:rPr lang="en-US" b="0" u="none" noProof="0" dirty="0"/>
              <a:t>Manipulated: </a:t>
            </a:r>
          </a:p>
          <a:p>
            <a:pPr lvl="1"/>
            <a:r>
              <a:rPr lang="en-US" sz="2700" b="0" u="none" noProof="0" dirty="0"/>
              <a:t>&gt;&gt; Personal sacrifice:</a:t>
            </a:r>
            <a:r>
              <a:rPr lang="en-US" sz="2700" b="0" u="none" baseline="0" noProof="0" dirty="0"/>
              <a:t> </a:t>
            </a:r>
            <a:r>
              <a:rPr lang="en-US" sz="2700" b="0" u="none" noProof="0" dirty="0"/>
              <a:t>operationalized</a:t>
            </a:r>
            <a:r>
              <a:rPr lang="en-US" sz="2700" b="0" u="none" baseline="0" noProof="0" dirty="0"/>
              <a:t> here as having surrendered</a:t>
            </a:r>
          </a:p>
          <a:p>
            <a:pPr lvl="1"/>
            <a:r>
              <a:rPr lang="en-US" sz="2700" b="0" u="none" noProof="0" dirty="0"/>
              <a:t>     (</a:t>
            </a:r>
            <a:r>
              <a:rPr lang="en-US" sz="2700" b="0" u="none" baseline="0" noProof="0" dirty="0"/>
              <a:t>2 or </a:t>
            </a:r>
            <a:r>
              <a:rPr lang="en-US" sz="2700" b="0" u="none" noProof="0" dirty="0"/>
              <a:t>10 Days</a:t>
            </a:r>
            <a:r>
              <a:rPr lang="en-US" sz="2700" b="0" u="none" baseline="0" noProof="0" dirty="0"/>
              <a:t> </a:t>
            </a:r>
            <a:r>
              <a:rPr lang="en-US" sz="2800" b="0" u="none" baseline="0" dirty="0"/>
              <a:t>of one's time—OR—earnings) </a:t>
            </a:r>
            <a:endParaRPr lang="en-US" sz="2700" b="0" u="none" noProof="0" dirty="0"/>
          </a:p>
          <a:p>
            <a:pPr lvl="1"/>
            <a:r>
              <a:rPr lang="en-US" sz="2700" b="0" u="none" noProof="0" dirty="0"/>
              <a:t>&gt;&gt; Benefit delivered (200 Meals, 1000 Meals) </a:t>
            </a:r>
          </a:p>
          <a:p>
            <a:r>
              <a:rPr lang="en-US" b="0" u="none" noProof="0" dirty="0"/>
              <a:t>&gt;&gt; Along with two other factors:</a:t>
            </a:r>
          </a:p>
          <a:p>
            <a:pPr lvl="1"/>
            <a:r>
              <a:rPr lang="en-US" sz="2700" b="0" u="none" noProof="0" dirty="0"/>
              <a:t>&gt;&gt; Having researched effectiveness</a:t>
            </a:r>
            <a:r>
              <a:rPr lang="en-US" sz="2700" b="0" u="none" baseline="0" noProof="0" dirty="0"/>
              <a:t> before deciding how best to give    </a:t>
            </a:r>
          </a:p>
          <a:p>
            <a:pPr lvl="1"/>
            <a:r>
              <a:rPr lang="en-US" sz="2700" b="0" u="none" baseline="0" noProof="0" dirty="0"/>
              <a:t>     </a:t>
            </a:r>
            <a:r>
              <a:rPr lang="en-US" sz="2700" b="0" u="none" noProof="0" dirty="0"/>
              <a:t>(or</a:t>
            </a:r>
            <a:r>
              <a:rPr lang="en-US" sz="2700" b="0" u="none" baseline="0" noProof="0" dirty="0"/>
              <a:t> not</a:t>
            </a:r>
            <a:r>
              <a:rPr lang="en-US" sz="2700" b="0" u="none" noProof="0" dirty="0"/>
              <a:t>) </a:t>
            </a:r>
          </a:p>
          <a:p>
            <a:pPr lvl="1"/>
            <a:r>
              <a:rPr lang="en-US" sz="2700" b="0" u="none" noProof="0" dirty="0"/>
              <a:t>&gt;&gt; And</a:t>
            </a:r>
            <a:r>
              <a:rPr lang="en-US" sz="2700" b="0" u="none" baseline="0" noProof="0" dirty="0"/>
              <a:t> </a:t>
            </a:r>
            <a:r>
              <a:rPr lang="en-US" sz="2700" b="0" u="none" noProof="0" dirty="0"/>
              <a:t>Mode of contribution,</a:t>
            </a:r>
            <a:r>
              <a:rPr lang="en-US" sz="2700" b="0" u="none" baseline="0" noProof="0" dirty="0"/>
              <a:t> that is, having d</a:t>
            </a:r>
            <a:r>
              <a:rPr lang="en-US" sz="2700" b="0" u="none" noProof="0" dirty="0"/>
              <a:t>onated,</a:t>
            </a:r>
            <a:r>
              <a:rPr lang="en-US" sz="2700" b="0" u="none" baseline="0" noProof="0" dirty="0"/>
              <a:t> or v</a:t>
            </a:r>
            <a:r>
              <a:rPr lang="en-US" sz="2700" b="0" u="none" noProof="0" dirty="0"/>
              <a:t>olunteered</a:t>
            </a:r>
          </a:p>
          <a:p>
            <a:r>
              <a:rPr lang="en-US" b="0" u="none" noProof="0" dirty="0"/>
              <a:t>&gt;&gt; And</a:t>
            </a:r>
            <a:r>
              <a:rPr lang="en-US" b="0" u="none" baseline="0" noProof="0" dirty="0"/>
              <a:t> we </a:t>
            </a:r>
            <a:r>
              <a:rPr lang="en-US" b="0" u="none" noProof="0" dirty="0"/>
              <a:t>Measured third-party praise</a:t>
            </a:r>
          </a:p>
        </p:txBody>
      </p:sp>
      <p:sp>
        <p:nvSpPr>
          <p:cNvPr id="4" name="Slide Number Placeholder 3"/>
          <p:cNvSpPr>
            <a:spLocks noGrp="1"/>
          </p:cNvSpPr>
          <p:nvPr>
            <p:ph type="sldNum" sz="quarter" idx="10"/>
          </p:nvPr>
        </p:nvSpPr>
        <p:spPr/>
        <p:txBody>
          <a:bodyPr/>
          <a:lstStyle/>
          <a:p>
            <a:fld id="{6D8A2CA9-96A0-4A4F-BB9F-9F6E175DAC15}" type="slidenum">
              <a:rPr lang="en-US" smtClean="0"/>
              <a:t>30</a:t>
            </a:fld>
            <a:endParaRPr lang="en-US"/>
          </a:p>
        </p:txBody>
      </p:sp>
    </p:spTree>
    <p:extLst>
      <p:ext uri="{BB962C8B-B14F-4D97-AF65-F5344CB8AC3E}">
        <p14:creationId xmlns:p14="http://schemas.microsoft.com/office/powerpoint/2010/main" val="302638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baseline="0" dirty="0"/>
              <a:t>&gt;&gt; So, were nominees who volunteered rated as more deserving of the award?</a:t>
            </a:r>
          </a:p>
          <a:p>
            <a:r>
              <a:rPr lang="en-US" b="0" u="none" baseline="0" dirty="0"/>
              <a:t> &gt;&gt; </a:t>
            </a:r>
            <a:r>
              <a:rPr lang="en-US" b="0" i="1" u="none" baseline="0" dirty="0"/>
              <a:t>No.</a:t>
            </a:r>
          </a:p>
          <a:p>
            <a:endParaRPr lang="en-US" b="0" u="none" baseline="0" dirty="0"/>
          </a:p>
          <a:p>
            <a:r>
              <a:rPr lang="en-US" b="0" u="none" baseline="0" dirty="0"/>
              <a:t>&gt;&gt; Were nominees who researched the most effective way to contribute seen as more deserving of the award? </a:t>
            </a:r>
          </a:p>
          <a:p>
            <a:r>
              <a:rPr lang="en-US" b="0" u="none" baseline="0" dirty="0"/>
              <a:t>&gt;&gt; </a:t>
            </a:r>
            <a:r>
              <a:rPr lang="en-US" b="0" i="1" u="none" baseline="0" dirty="0"/>
              <a:t>No they were not. </a:t>
            </a:r>
          </a:p>
          <a:p>
            <a:endParaRPr lang="en-US" b="0" u="none" baseline="0" dirty="0"/>
          </a:p>
          <a:p>
            <a:r>
              <a:rPr lang="en-US" b="0" u="none" baseline="0" dirty="0"/>
              <a:t>&gt;&gt; Were nominees who delivered an additional 800 meals – seen as more deserving of the award? </a:t>
            </a:r>
          </a:p>
          <a:p>
            <a:r>
              <a:rPr lang="en-US" b="0" u="none" baseline="0" dirty="0"/>
              <a:t>&gt;&gt; </a:t>
            </a:r>
            <a:r>
              <a:rPr lang="en-US" b="0" i="1" u="none" baseline="0" dirty="0"/>
              <a:t>Nope. </a:t>
            </a:r>
          </a:p>
          <a:p>
            <a:endParaRPr lang="en-US" b="0" u="none" baseline="0" dirty="0"/>
          </a:p>
          <a:p>
            <a:r>
              <a:rPr lang="en-US" b="0" u="none" baseline="0" dirty="0"/>
              <a:t>&gt;&gt; Finally, were nominees who sacrificed an additional 8 days of their time—OR—earnings seen as more deserving of the award? </a:t>
            </a:r>
          </a:p>
          <a:p>
            <a:r>
              <a:rPr lang="en-US" b="0" u="none" baseline="0" dirty="0"/>
              <a:t>&gt;&gt; Yes, the effect was significant at the .0001 level, and boosted ratings of deservingness by 1/3 of standard deviation.</a:t>
            </a:r>
          </a:p>
          <a:p>
            <a:endParaRPr lang="en-US" b="0" u="none" baseline="0" dirty="0"/>
          </a:p>
          <a:p>
            <a:r>
              <a:rPr lang="en-US" b="0" u="none" baseline="0" dirty="0"/>
              <a:t>I should mention that there were no significant interactions. And we've replicated these results several times. </a:t>
            </a:r>
            <a:endParaRPr lang="en-US" b="0"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31</a:t>
            </a:fld>
            <a:endParaRPr lang="en-US"/>
          </a:p>
        </p:txBody>
      </p:sp>
    </p:spTree>
    <p:extLst>
      <p:ext uri="{BB962C8B-B14F-4D97-AF65-F5344CB8AC3E}">
        <p14:creationId xmlns:p14="http://schemas.microsoft.com/office/powerpoint/2010/main" val="1222833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This pattern of results — that people esteem sacrifice more than impact — also helps us makes sense of the intuition laid bare by Steve Pinker in a 2008 Op-Ed when he asked:</a:t>
            </a:r>
          </a:p>
          <a:p>
            <a:pPr marL="0" indent="0">
              <a:buNone/>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Which of the following people would you say is the most admirable?</a:t>
            </a:r>
          </a:p>
          <a:p>
            <a:pPr marL="0" indent="0">
              <a:buNone/>
            </a:pPr>
            <a:endParaRPr lang="en-US" baseline="0" dirty="0"/>
          </a:p>
          <a:p>
            <a:pPr marL="0" indent="0">
              <a:buNone/>
            </a:pPr>
            <a:r>
              <a:rPr lang="en-US" baseline="0" dirty="0"/>
              <a:t>While Gates and Borlaug saved many more lives, mother Teresa's sacrifice earns her more intuitive esteem in the eyes of most. </a:t>
            </a:r>
          </a:p>
        </p:txBody>
      </p:sp>
      <p:sp>
        <p:nvSpPr>
          <p:cNvPr id="4" name="Slide Number Placeholder 3"/>
          <p:cNvSpPr>
            <a:spLocks noGrp="1"/>
          </p:cNvSpPr>
          <p:nvPr>
            <p:ph type="sldNum" sz="quarter" idx="10"/>
          </p:nvPr>
        </p:nvSpPr>
        <p:spPr/>
        <p:txBody>
          <a:bodyPr/>
          <a:lstStyle/>
          <a:p>
            <a:fld id="{6D8A2CA9-96A0-4A4F-BB9F-9F6E175DAC15}" type="slidenum">
              <a:rPr lang="en-US" smtClean="0"/>
              <a:t>32</a:t>
            </a:fld>
            <a:endParaRPr lang="en-US"/>
          </a:p>
        </p:txBody>
      </p:sp>
    </p:spTree>
    <p:extLst>
      <p:ext uri="{BB962C8B-B14F-4D97-AF65-F5344CB8AC3E}">
        <p14:creationId xmlns:p14="http://schemas.microsoft.com/office/powerpoint/2010/main" val="1244945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This acute sensitivity to sacrifice not only leads to a perverse distribution of merit, but might also have negative externalities: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&gt;&gt; For example,</a:t>
            </a:r>
            <a:r>
              <a:rPr lang="en-US" u="none" baseline="0" dirty="0"/>
              <a:t> it could explain </a:t>
            </a:r>
            <a:r>
              <a:rPr lang="en-US" u="none" dirty="0"/>
              <a:t>why people (over)respond to some kinds of information about charities:</a:t>
            </a:r>
            <a:r>
              <a:rPr lang="en-US" u="none" baseline="0" dirty="0"/>
              <a:t> Particularly any whiff of </a:t>
            </a:r>
            <a:r>
              <a:rPr lang="en-US" u="none" dirty="0"/>
              <a:t>corruption, fraud, or profiteering.</a:t>
            </a:r>
            <a:endParaRPr lang="en-US" u="none"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&gt;&gt; A case study here is the fall of Dan </a:t>
            </a:r>
            <a:r>
              <a:rPr lang="en-US" u="none" baseline="0" dirty="0" err="1"/>
              <a:t>Pallotta’s</a:t>
            </a:r>
            <a:r>
              <a:rPr lang="en-US" u="none" baseline="0" dirty="0"/>
              <a:t> for-profit charitable company </a:t>
            </a:r>
            <a:r>
              <a:rPr lang="en-US" u="none" baseline="0" dirty="0" err="1"/>
              <a:t>Pallotta</a:t>
            </a:r>
            <a:r>
              <a:rPr lang="en-US" u="none" baseline="0" dirty="0"/>
              <a:t> </a:t>
            </a:r>
            <a:r>
              <a:rPr lang="en-US" sz="1200" u="none" kern="1200" baseline="0" dirty="0" err="1">
                <a:solidFill>
                  <a:schemeClr val="tx1"/>
                </a:solidFill>
                <a:latin typeface="+mn-lt"/>
                <a:ea typeface="+mn-ea"/>
                <a:cs typeface="+mn-cs"/>
              </a:rPr>
              <a:t>TeamWorks</a:t>
            </a:r>
            <a:r>
              <a:rPr lang="en-US" sz="1200" u="none" kern="1200" baseline="0" dirty="0">
                <a:solidFill>
                  <a:schemeClr val="tx1"/>
                </a:solidFill>
                <a:latin typeface="+mn-lt"/>
                <a:ea typeface="+mn-ea"/>
                <a:cs typeface="+mn-cs"/>
              </a:rPr>
              <a:t>. By 2002, the company was raising </a:t>
            </a:r>
            <a:r>
              <a:rPr lang="en-US" sz="1200" u="none" kern="1200" dirty="0">
                <a:solidFill>
                  <a:schemeClr val="tx1"/>
                </a:solidFill>
                <a:latin typeface="+mn-lt"/>
                <a:ea typeface="+mn-ea"/>
                <a:cs typeface="+mn-cs"/>
              </a:rPr>
              <a:t>$169 million for charity annually,</a:t>
            </a:r>
            <a:r>
              <a:rPr lang="en-US" sz="1200" u="none" kern="1200" baseline="0" dirty="0">
                <a:solidFill>
                  <a:schemeClr val="tx1"/>
                </a:solidFill>
                <a:latin typeface="+mn-lt"/>
                <a:ea typeface="+mn-ea"/>
                <a:cs typeface="+mn-cs"/>
              </a:rPr>
              <a:t> when it </a:t>
            </a:r>
            <a:r>
              <a:rPr lang="en-US" sz="1200" u="none" kern="1200" dirty="0">
                <a:solidFill>
                  <a:schemeClr val="tx1"/>
                </a:solidFill>
                <a:latin typeface="+mn-lt"/>
                <a:ea typeface="+mn-ea"/>
                <a:cs typeface="+mn-cs"/>
              </a:rPr>
              <a:t>was</a:t>
            </a:r>
            <a:r>
              <a:rPr lang="en-US" sz="1200" u="none" kern="1200" baseline="0" dirty="0">
                <a:solidFill>
                  <a:schemeClr val="tx1"/>
                </a:solidFill>
                <a:latin typeface="+mn-lt"/>
                <a:ea typeface="+mn-ea"/>
                <a:cs typeface="+mn-cs"/>
              </a:rPr>
              <a:t> forced to shutdown abruptly when corporate sponsors pulled out amid outrage over </a:t>
            </a:r>
            <a:r>
              <a:rPr lang="en-US" sz="1200" u="none" kern="1200" baseline="0" dirty="0" err="1">
                <a:solidFill>
                  <a:schemeClr val="tx1"/>
                </a:solidFill>
                <a:latin typeface="+mn-lt"/>
                <a:ea typeface="+mn-ea"/>
                <a:cs typeface="+mn-cs"/>
              </a:rPr>
              <a:t>Pallotta’s</a:t>
            </a:r>
            <a:r>
              <a:rPr lang="en-US" sz="1200" u="none" kern="1200" baseline="0" dirty="0">
                <a:solidFill>
                  <a:schemeClr val="tx1"/>
                </a:solidFill>
                <a:latin typeface="+mn-lt"/>
                <a:ea typeface="+mn-ea"/>
                <a:cs typeface="+mn-cs"/>
              </a:rPr>
              <a:t> salary — $425,000 and the amount of profit the company was making on it’s fund-raising contracts (4% on ever dollar raised).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At the time </a:t>
            </a:r>
            <a:r>
              <a:rPr lang="en-US" sz="1200" u="none" kern="1200" baseline="0" dirty="0" err="1">
                <a:solidFill>
                  <a:schemeClr val="tx1"/>
                </a:solidFill>
                <a:latin typeface="+mn-lt"/>
                <a:ea typeface="+mn-ea"/>
                <a:cs typeface="+mn-cs"/>
              </a:rPr>
              <a:t>Pallotta</a:t>
            </a:r>
            <a:r>
              <a:rPr lang="en-US" sz="1200" u="none" kern="1200" baseline="0" dirty="0">
                <a:solidFill>
                  <a:schemeClr val="tx1"/>
                </a:solidFill>
                <a:latin typeface="+mn-lt"/>
                <a:ea typeface="+mn-ea"/>
                <a:cs typeface="+mn-cs"/>
              </a:rPr>
              <a:t> was quoted as saying: </a:t>
            </a:r>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“We allow people to make huge profits doing any number of things that will hurt the poor, but we want to crucify anyone </a:t>
            </a:r>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who</a:t>
            </a:r>
            <a:r>
              <a:rPr lang="en-US" u="none" baseline="0" dirty="0"/>
              <a:t> </a:t>
            </a:r>
            <a:r>
              <a:rPr lang="en-US" b="0" u="none" dirty="0"/>
              <a:t>wants</a:t>
            </a:r>
            <a:r>
              <a:rPr lang="en-US" b="0" u="none" baseline="0" dirty="0"/>
              <a:t> </a:t>
            </a:r>
            <a:r>
              <a:rPr lang="en-US" b="0" u="none" dirty="0"/>
              <a:t>to</a:t>
            </a:r>
            <a:r>
              <a:rPr lang="en-US" b="0" u="none" baseline="0" dirty="0"/>
              <a:t> </a:t>
            </a:r>
            <a:r>
              <a:rPr lang="en-US" b="0" u="none" dirty="0"/>
              <a:t>make</a:t>
            </a:r>
            <a:r>
              <a:rPr lang="en-US" b="0" u="none" baseline="0" dirty="0"/>
              <a:t> </a:t>
            </a:r>
            <a:r>
              <a:rPr lang="en-US" b="0" u="none" dirty="0"/>
              <a:t>money</a:t>
            </a:r>
            <a:r>
              <a:rPr lang="en-US" b="1" u="none" dirty="0"/>
              <a:t> </a:t>
            </a:r>
            <a:r>
              <a:rPr lang="en-US" b="0" u="none" dirty="0"/>
              <a:t>helping</a:t>
            </a:r>
            <a:r>
              <a:rPr lang="en-US" b="1" u="none" dirty="0"/>
              <a:t> </a:t>
            </a:r>
            <a:r>
              <a:rPr lang="en-US" u="none" dirty="0"/>
              <a:t>them.”</a:t>
            </a:r>
            <a:endParaRPr lang="en-US" sz="1200" u="non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8A2CA9-96A0-4A4F-BB9F-9F6E175DAC15}" type="slidenum">
              <a:rPr lang="en-US" smtClean="0"/>
              <a:t>33</a:t>
            </a:fld>
            <a:endParaRPr lang="en-US"/>
          </a:p>
        </p:txBody>
      </p:sp>
    </p:spTree>
    <p:extLst>
      <p:ext uri="{BB962C8B-B14F-4D97-AF65-F5344CB8AC3E}">
        <p14:creationId xmlns:p14="http://schemas.microsoft.com/office/powerpoint/2010/main" val="266769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To</a:t>
            </a:r>
            <a:r>
              <a:rPr lang="en-US" u="none" baseline="0" dirty="0"/>
              <a:t> conclude</a:t>
            </a:r>
            <a:r>
              <a:rPr lang="is-IS" u="none" baseline="0" dirty="0"/>
              <a:t>…</a:t>
            </a: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&gt;&gt; Decades</a:t>
            </a:r>
            <a:r>
              <a:rPr lang="en-US" u="none" baseline="0" dirty="0"/>
              <a:t> of prior work have established that the</a:t>
            </a:r>
            <a:r>
              <a:rPr lang="en-US" u="none" dirty="0"/>
              <a:t> core premise of EA — that  </a:t>
            </a:r>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     all lives have equal value — runs counter to our default psychology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dirty="0"/>
              <a:t>&gt;&gt; Understanding</a:t>
            </a:r>
            <a:r>
              <a:rPr lang="en-US" u="none" baseline="0" dirty="0"/>
              <a:t> what motivates people to give could help us extend the    </a:t>
            </a:r>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     appeal of EA in the future.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u="none"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&gt;&gt; Reputational incentives — in particular — hold tremendous promise;   </a:t>
            </a:r>
          </a:p>
          <a:p>
            <a:pPr marL="0" marR="0" indent="0" algn="l" defTabSz="457200" rtl="0" eaLnBrk="1" fontAlgn="auto" latinLnBrk="0" hangingPunct="1">
              <a:lnSpc>
                <a:spcPct val="100000"/>
              </a:lnSpc>
              <a:spcBef>
                <a:spcPts val="0"/>
              </a:spcBef>
              <a:spcAft>
                <a:spcPts val="0"/>
              </a:spcAft>
              <a:buClrTx/>
              <a:buSzTx/>
              <a:buFontTx/>
              <a:buNone/>
              <a:tabLst/>
              <a:defRPr/>
            </a:pPr>
            <a:r>
              <a:rPr lang="en-US" u="none" baseline="0" dirty="0"/>
              <a:t>      assuming we can learn how to use them. </a:t>
            </a:r>
            <a:endParaRPr lang="en-US"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34</a:t>
            </a:fld>
            <a:endParaRPr lang="en-US"/>
          </a:p>
        </p:txBody>
      </p:sp>
    </p:spTree>
    <p:extLst>
      <p:ext uri="{BB962C8B-B14F-4D97-AF65-F5344CB8AC3E}">
        <p14:creationId xmlns:p14="http://schemas.microsoft.com/office/powerpoint/2010/main" val="2043425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a:t>
            </a:r>
          </a:p>
        </p:txBody>
      </p:sp>
      <p:sp>
        <p:nvSpPr>
          <p:cNvPr id="4" name="Slide Number Placeholder 3"/>
          <p:cNvSpPr>
            <a:spLocks noGrp="1"/>
          </p:cNvSpPr>
          <p:nvPr>
            <p:ph type="sldNum" sz="quarter" idx="10"/>
          </p:nvPr>
        </p:nvSpPr>
        <p:spPr/>
        <p:txBody>
          <a:bodyPr/>
          <a:lstStyle/>
          <a:p>
            <a:fld id="{833E14D8-CAE2-804E-9CF1-7671F89A2585}" type="slidenum">
              <a:rPr lang="en-US" smtClean="0"/>
              <a:t>35</a:t>
            </a:fld>
            <a:endParaRPr lang="en-US"/>
          </a:p>
        </p:txBody>
      </p:sp>
    </p:spTree>
    <p:extLst>
      <p:ext uri="{BB962C8B-B14F-4D97-AF65-F5344CB8AC3E}">
        <p14:creationId xmlns:p14="http://schemas.microsoft.com/office/powerpoint/2010/main" val="203449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8A2CA9-96A0-4A4F-BB9F-9F6E175DAC15}" type="slidenum">
              <a:rPr lang="en-US" smtClean="0"/>
              <a:t>36</a:t>
            </a:fld>
            <a:endParaRPr lang="en-US"/>
          </a:p>
        </p:txBody>
      </p:sp>
    </p:spTree>
    <p:extLst>
      <p:ext uri="{BB962C8B-B14F-4D97-AF65-F5344CB8AC3E}">
        <p14:creationId xmlns:p14="http://schemas.microsoft.com/office/powerpoint/2010/main" val="1055483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Are nominees deemed more deserving of a humanitarian award also seen as more attractive cooperative partners?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To</a:t>
            </a:r>
            <a:r>
              <a:rPr lang="en-US" baseline="0" dirty="0"/>
              <a:t> address this question, </a:t>
            </a:r>
            <a:r>
              <a:rPr lang="en-US" dirty="0"/>
              <a:t>subjects</a:t>
            </a:r>
            <a:r>
              <a:rPr lang="en-US" baseline="0" dirty="0"/>
              <a:t> </a:t>
            </a:r>
            <a:r>
              <a:rPr lang="en-US" dirty="0"/>
              <a:t>answered post-experimental</a:t>
            </a:r>
            <a:r>
              <a:rPr lang="en-US" baseline="0" dirty="0"/>
              <a:t> </a:t>
            </a:r>
            <a:r>
              <a:rPr lang="en-US" dirty="0"/>
              <a:t>survey questions designed to asses each nominee’s desirability as a cooperative partner.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&gt;&gt; Questions like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&gt;&gt; How intelligent was the nominee?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&gt;&gt; How thoughtful?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&gt;&gt; How</a:t>
            </a:r>
            <a:r>
              <a:rPr lang="en-US" baseline="0" dirty="0"/>
              <a:t> Friendly?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8A2CA9-96A0-4A4F-BB9F-9F6E175DAC15}" type="slidenum">
              <a:rPr lang="en-US" smtClean="0"/>
              <a:t>37</a:t>
            </a:fld>
            <a:endParaRPr lang="en-US"/>
          </a:p>
        </p:txBody>
      </p:sp>
    </p:spTree>
    <p:extLst>
      <p:ext uri="{BB962C8B-B14F-4D97-AF65-F5344CB8AC3E}">
        <p14:creationId xmlns:p14="http://schemas.microsoft.com/office/powerpoint/2010/main" val="144021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latin typeface="+mn-lt"/>
                <a:ea typeface="+mn-ea"/>
                <a:cs typeface="+mn-cs"/>
              </a:rPr>
              <a:t>&gt;&gt; Turns out,</a:t>
            </a:r>
            <a:r>
              <a:rPr lang="en-US" sz="1200" u="none" kern="1200" baseline="0" dirty="0">
                <a:solidFill>
                  <a:schemeClr val="tx1"/>
                </a:solidFill>
                <a:latin typeface="+mn-lt"/>
                <a:ea typeface="+mn-ea"/>
                <a:cs typeface="+mn-cs"/>
              </a:rPr>
              <a:t> OUR </a:t>
            </a:r>
            <a:r>
              <a:rPr lang="en-US" sz="1200" u="none" kern="1200" dirty="0">
                <a:solidFill>
                  <a:schemeClr val="tx1"/>
                </a:solidFill>
                <a:latin typeface="+mn-lt"/>
                <a:ea typeface="+mn-ea"/>
                <a:cs typeface="+mn-cs"/>
              </a:rPr>
              <a:t>8 face-valid</a:t>
            </a:r>
            <a:r>
              <a:rPr lang="en-US" sz="1200" u="none" kern="1200" baseline="0" dirty="0">
                <a:solidFill>
                  <a:schemeClr val="tx1"/>
                </a:solidFill>
                <a:latin typeface="+mn-lt"/>
                <a:ea typeface="+mn-ea"/>
                <a:cs typeface="+mn-cs"/>
              </a:rPr>
              <a:t> </a:t>
            </a:r>
            <a:r>
              <a:rPr lang="en-US" sz="1200" u="none" kern="1200" dirty="0">
                <a:solidFill>
                  <a:schemeClr val="tx1"/>
                </a:solidFill>
                <a:latin typeface="+mn-lt"/>
                <a:ea typeface="+mn-ea"/>
                <a:cs typeface="+mn-cs"/>
              </a:rPr>
              <a:t>measures of partner desirability</a:t>
            </a:r>
            <a:r>
              <a:rPr lang="en-US" sz="1200" u="none" kern="1200" baseline="0" dirty="0">
                <a:solidFill>
                  <a:schemeClr val="tx1"/>
                </a:solidFill>
                <a:latin typeface="+mn-lt"/>
                <a:ea typeface="+mn-ea"/>
                <a:cs typeface="+mn-cs"/>
              </a:rPr>
              <a:t> </a:t>
            </a:r>
          </a:p>
          <a:p>
            <a:r>
              <a:rPr lang="en-US" sz="1200" u="none" kern="1200" baseline="0" dirty="0">
                <a:solidFill>
                  <a:schemeClr val="tx1"/>
                </a:solidFill>
                <a:latin typeface="+mn-lt"/>
                <a:ea typeface="+mn-ea"/>
                <a:cs typeface="+mn-cs"/>
              </a:rPr>
              <a:t>&gt;&gt; l</a:t>
            </a:r>
            <a:r>
              <a:rPr lang="en-US" sz="1200" u="none" kern="1200" dirty="0">
                <a:solidFill>
                  <a:schemeClr val="tx1"/>
                </a:solidFill>
                <a:latin typeface="+mn-lt"/>
                <a:ea typeface="+mn-ea"/>
                <a:cs typeface="+mn-cs"/>
              </a:rPr>
              <a:t>oad onto a single latent</a:t>
            </a:r>
            <a:r>
              <a:rPr lang="en-US" sz="1200" u="none" kern="1200" baseline="0" dirty="0">
                <a:solidFill>
                  <a:schemeClr val="tx1"/>
                </a:solidFill>
                <a:latin typeface="+mn-lt"/>
                <a:ea typeface="+mn-ea"/>
                <a:cs typeface="+mn-cs"/>
              </a:rPr>
              <a:t> </a:t>
            </a:r>
            <a:r>
              <a:rPr lang="en-US" sz="1200" u="none" kern="1200" dirty="0">
                <a:solidFill>
                  <a:schemeClr val="tx1"/>
                </a:solidFill>
                <a:latin typeface="+mn-lt"/>
                <a:ea typeface="+mn-ea"/>
                <a:cs typeface="+mn-cs"/>
              </a:rPr>
              <a:t>factor, </a:t>
            </a:r>
          </a:p>
          <a:p>
            <a:r>
              <a:rPr lang="en-US" sz="1200" u="none" kern="1200" dirty="0">
                <a:solidFill>
                  <a:schemeClr val="tx1"/>
                </a:solidFill>
                <a:latin typeface="+mn-lt"/>
                <a:ea typeface="+mn-ea"/>
                <a:cs typeface="+mn-cs"/>
              </a:rPr>
              <a:t>&gt;&gt; which we chose</a:t>
            </a:r>
            <a:r>
              <a:rPr lang="en-US" sz="1200" u="none" kern="1200" baseline="0" dirty="0">
                <a:solidFill>
                  <a:schemeClr val="tx1"/>
                </a:solidFill>
                <a:latin typeface="+mn-lt"/>
                <a:ea typeface="+mn-ea"/>
                <a:cs typeface="+mn-cs"/>
              </a:rPr>
              <a:t> to call </a:t>
            </a:r>
            <a:r>
              <a:rPr lang="en-US" sz="1200" u="none" kern="1200" dirty="0">
                <a:solidFill>
                  <a:schemeClr val="tx1"/>
                </a:solidFill>
                <a:latin typeface="+mn-lt"/>
                <a:ea typeface="+mn-ea"/>
                <a:cs typeface="+mn-cs"/>
              </a:rPr>
              <a:t>"Good Partner.”</a:t>
            </a:r>
          </a:p>
          <a:p>
            <a:r>
              <a:rPr lang="en-US" sz="1200" u="none" kern="1200" dirty="0">
                <a:solidFill>
                  <a:schemeClr val="tx1"/>
                </a:solidFill>
                <a:latin typeface="+mn-lt"/>
                <a:ea typeface="+mn-ea"/>
                <a:cs typeface="+mn-cs"/>
              </a:rPr>
              <a:t>############</a:t>
            </a:r>
          </a:p>
          <a:p>
            <a:r>
              <a:rPr lang="en-US" sz="1200" u="none" kern="1200" baseline="0" dirty="0">
                <a:solidFill>
                  <a:schemeClr val="tx1"/>
                </a:solidFill>
                <a:latin typeface="+mn-lt"/>
                <a:ea typeface="+mn-ea"/>
                <a:cs typeface="+mn-cs"/>
              </a:rPr>
              <a:t>And if we include “Good Partner” in a full </a:t>
            </a:r>
            <a:r>
              <a:rPr lang="en-US" sz="1200" u="none" kern="1200" dirty="0">
                <a:solidFill>
                  <a:schemeClr val="tx1"/>
                </a:solidFill>
                <a:latin typeface="+mn-lt"/>
                <a:ea typeface="+mn-ea"/>
                <a:cs typeface="+mn-cs"/>
              </a:rPr>
              <a:t>SEM</a:t>
            </a:r>
            <a:r>
              <a:rPr lang="en-US" sz="1200" u="none" kern="1200" baseline="0" dirty="0">
                <a:solidFill>
                  <a:schemeClr val="tx1"/>
                </a:solidFill>
                <a:latin typeface="+mn-lt"/>
                <a:ea typeface="+mn-ea"/>
                <a:cs typeface="+mn-cs"/>
              </a:rPr>
              <a:t> model,</a:t>
            </a:r>
          </a:p>
          <a:p>
            <a:r>
              <a:rPr lang="en-US" sz="1200" u="none" kern="1200" baseline="0" dirty="0">
                <a:solidFill>
                  <a:schemeClr val="tx1"/>
                </a:solidFill>
                <a:latin typeface="+mn-lt"/>
                <a:ea typeface="+mn-ea"/>
                <a:cs typeface="+mn-cs"/>
              </a:rPr>
              <a:t>&gt;&gt; only the Sacrifice factor </a:t>
            </a:r>
          </a:p>
          <a:p>
            <a:r>
              <a:rPr lang="en-US" sz="1200" u="none" kern="1200" baseline="0" dirty="0">
                <a:solidFill>
                  <a:schemeClr val="tx1"/>
                </a:solidFill>
                <a:latin typeface="+mn-lt"/>
                <a:ea typeface="+mn-ea"/>
                <a:cs typeface="+mn-cs"/>
              </a:rPr>
              <a:t>&gt;&gt; predicts variance in “Good Partner”</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&gt;&gt; And in this model, Sacrifice also directly predicts variance in our main DV (overall deservingness of the award)</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&gt;&gt; Both the direct &amp; indirect paths here are significant—indicating a partial mediation. </a:t>
            </a:r>
          </a:p>
          <a:p>
            <a:endParaRPr lang="en-US" sz="1200" u="none" kern="1200" baseline="0" dirty="0">
              <a:solidFill>
                <a:schemeClr val="tx1"/>
              </a:solidFill>
              <a:latin typeface="+mn-lt"/>
              <a:ea typeface="+mn-ea"/>
              <a:cs typeface="+mn-cs"/>
            </a:endParaRPr>
          </a:p>
          <a:p>
            <a:r>
              <a:rPr lang="en-US" sz="1200" u="none" kern="1200" baseline="0" dirty="0">
                <a:solidFill>
                  <a:schemeClr val="tx1"/>
                </a:solidFill>
                <a:latin typeface="+mn-lt"/>
                <a:ea typeface="+mn-ea"/>
                <a:cs typeface="+mn-cs"/>
              </a:rPr>
              <a:t>The takeaway is simply that ratings of overall deservingness do track </a:t>
            </a:r>
          </a:p>
          <a:p>
            <a:r>
              <a:rPr lang="en-US" sz="1200" u="none" kern="1200" baseline="0" dirty="0">
                <a:solidFill>
                  <a:schemeClr val="tx1"/>
                </a:solidFill>
                <a:latin typeface="+mn-lt"/>
                <a:ea typeface="+mn-ea"/>
                <a:cs typeface="+mn-cs"/>
              </a:rPr>
              <a:t>ratings of partner desirability...w</a:t>
            </a:r>
            <a:r>
              <a:rPr lang="en-US" sz="1200" u="none" kern="1200" dirty="0">
                <a:solidFill>
                  <a:schemeClr val="tx1"/>
                </a:solidFill>
                <a:latin typeface="+mn-lt"/>
                <a:ea typeface="+mn-ea"/>
                <a:cs typeface="+mn-cs"/>
              </a:rPr>
              <a:t>hich</a:t>
            </a:r>
            <a:r>
              <a:rPr lang="en-US" sz="1200" u="none" kern="1200" baseline="0" dirty="0">
                <a:solidFill>
                  <a:schemeClr val="tx1"/>
                </a:solidFill>
                <a:latin typeface="+mn-lt"/>
                <a:ea typeface="+mn-ea"/>
                <a:cs typeface="+mn-cs"/>
              </a:rPr>
              <a:t> is </a:t>
            </a:r>
            <a:r>
              <a:rPr lang="en-US" sz="1200" u="none" kern="1200" dirty="0">
                <a:solidFill>
                  <a:schemeClr val="tx1"/>
                </a:solidFill>
                <a:latin typeface="+mn-lt"/>
                <a:ea typeface="+mn-ea"/>
                <a:cs typeface="+mn-cs"/>
              </a:rPr>
              <a:t>consistent with the</a:t>
            </a:r>
            <a:r>
              <a:rPr lang="en-US" sz="1200" u="none" kern="1200" baseline="0" dirty="0">
                <a:solidFill>
                  <a:schemeClr val="tx1"/>
                </a:solidFill>
                <a:latin typeface="+mn-lt"/>
                <a:ea typeface="+mn-ea"/>
                <a:cs typeface="+mn-cs"/>
              </a:rPr>
              <a:t> notion that</a:t>
            </a:r>
          </a:p>
          <a:p>
            <a:r>
              <a:rPr lang="en-US" sz="1200" u="none" kern="1200" dirty="0">
                <a:solidFill>
                  <a:schemeClr val="tx1"/>
                </a:solidFill>
                <a:latin typeface="+mn-lt"/>
                <a:ea typeface="+mn-ea"/>
                <a:cs typeface="+mn-cs"/>
              </a:rPr>
              <a:t>we</a:t>
            </a:r>
            <a:r>
              <a:rPr lang="en-US" sz="1200" u="none" kern="1200" baseline="0" dirty="0">
                <a:solidFill>
                  <a:schemeClr val="tx1"/>
                </a:solidFill>
                <a:latin typeface="+mn-lt"/>
                <a:ea typeface="+mn-ea"/>
                <a:cs typeface="+mn-cs"/>
              </a:rPr>
              <a:t> </a:t>
            </a:r>
            <a:r>
              <a:rPr lang="en-US" sz="1200" u="none" kern="1200" dirty="0">
                <a:solidFill>
                  <a:schemeClr val="tx1"/>
                </a:solidFill>
                <a:latin typeface="+mn-lt"/>
                <a:ea typeface="+mn-ea"/>
                <a:cs typeface="+mn-cs"/>
              </a:rPr>
              <a:t>esteem self-sacrificial donors</a:t>
            </a:r>
            <a:r>
              <a:rPr lang="en-US" sz="1200" u="none" kern="1200" baseline="0" dirty="0">
                <a:solidFill>
                  <a:schemeClr val="tx1"/>
                </a:solidFill>
                <a:latin typeface="+mn-lt"/>
                <a:ea typeface="+mn-ea"/>
                <a:cs typeface="+mn-cs"/>
              </a:rPr>
              <a:t> —at least in part— </a:t>
            </a:r>
            <a:r>
              <a:rPr lang="en-US" sz="1200" u="none" kern="1200" dirty="0">
                <a:solidFill>
                  <a:schemeClr val="tx1"/>
                </a:solidFill>
                <a:latin typeface="+mn-lt"/>
                <a:ea typeface="+mn-ea"/>
                <a:cs typeface="+mn-cs"/>
              </a:rPr>
              <a:t>because we value self-sacrifice</a:t>
            </a:r>
            <a:r>
              <a:rPr lang="en-US" sz="1200" u="none" kern="1200" baseline="0" dirty="0">
                <a:solidFill>
                  <a:schemeClr val="tx1"/>
                </a:solidFill>
                <a:latin typeface="+mn-lt"/>
                <a:ea typeface="+mn-ea"/>
                <a:cs typeface="+mn-cs"/>
              </a:rPr>
              <a:t> in </a:t>
            </a:r>
            <a:r>
              <a:rPr lang="en-US" sz="1200" u="none" kern="1200" dirty="0">
                <a:solidFill>
                  <a:schemeClr val="tx1"/>
                </a:solidFill>
                <a:latin typeface="+mn-lt"/>
                <a:ea typeface="+mn-ea"/>
                <a:cs typeface="+mn-cs"/>
              </a:rPr>
              <a:t>potential cooperative partners. </a:t>
            </a:r>
          </a:p>
          <a:p>
            <a:endParaRPr lang="en-US" sz="1200" u="none"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8A2CA9-96A0-4A4F-BB9F-9F6E175DAC15}" type="slidenum">
              <a:rPr lang="en-US" smtClean="0"/>
              <a:t>38</a:t>
            </a:fld>
            <a:endParaRPr lang="en-US"/>
          </a:p>
        </p:txBody>
      </p:sp>
    </p:spTree>
    <p:extLst>
      <p:ext uri="{BB962C8B-B14F-4D97-AF65-F5344CB8AC3E}">
        <p14:creationId xmlns:p14="http://schemas.microsoft.com/office/powerpoint/2010/main" val="629770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&gt;&gt;</a:t>
            </a:r>
            <a:r>
              <a:rPr lang="en-US" u="none" baseline="0" dirty="0"/>
              <a:t> </a:t>
            </a:r>
            <a:r>
              <a:rPr lang="en-US" u="none" dirty="0"/>
              <a:t>Perhaps our</a:t>
            </a:r>
            <a:r>
              <a:rPr lang="en-US" u="none" baseline="0" dirty="0"/>
              <a:t> effect is an artifact </a:t>
            </a:r>
          </a:p>
          <a:p>
            <a:r>
              <a:rPr lang="en-US" u="none" baseline="0" dirty="0"/>
              <a:t>of the mind’s inability to distinguish 200 meals from 1000?</a:t>
            </a:r>
          </a:p>
          <a:p>
            <a:r>
              <a:rPr lang="en-US" u="none" baseline="0" dirty="0"/>
              <a:t>(while it readily distinguishes 2 days from 10?)</a:t>
            </a:r>
          </a:p>
          <a:p>
            <a:endParaRPr lang="en-US" u="none" baseline="0" dirty="0"/>
          </a:p>
          <a:p>
            <a:r>
              <a:rPr lang="en-US" u="none" baseline="0" dirty="0"/>
              <a:t>To rule this out, we ran a control condition in which the benefit numbers were more manageable — feeding 12 families compared to 60. </a:t>
            </a:r>
          </a:p>
          <a:p>
            <a:endParaRPr lang="en-US" u="none" baseline="0" dirty="0"/>
          </a:p>
          <a:p>
            <a:r>
              <a:rPr lang="en-US" u="none" baseline="0" dirty="0"/>
              <a:t>&gt;&gt; The result replicated, this time showing a stronger effect. </a:t>
            </a:r>
            <a:endParaRPr lang="is-IS" u="none" baseline="0" dirty="0"/>
          </a:p>
          <a:p>
            <a:endParaRPr lang="is-IS" u="none" baseline="0" dirty="0"/>
          </a:p>
          <a:p>
            <a:r>
              <a:rPr lang="is-IS" u="none" baseline="0" dirty="0"/>
              <a:t>[That sacrifice looms larger than benefit also replicated in a version were benefit delivery wassn’t manipulated — but volunteer/donate was, and volunteering was seen as more sacrifiial (as measured by post-experimental questionaire). Turns out the varaince in ratings of deservingness was predicted by ratings of how sacrificial the donor was.]</a:t>
            </a:r>
            <a:endParaRPr lang="en-US" u="none" dirty="0"/>
          </a:p>
        </p:txBody>
      </p:sp>
      <p:sp>
        <p:nvSpPr>
          <p:cNvPr id="4" name="Slide Number Placeholder 3"/>
          <p:cNvSpPr>
            <a:spLocks noGrp="1"/>
          </p:cNvSpPr>
          <p:nvPr>
            <p:ph type="sldNum" sz="quarter" idx="10"/>
          </p:nvPr>
        </p:nvSpPr>
        <p:spPr/>
        <p:txBody>
          <a:bodyPr/>
          <a:lstStyle/>
          <a:p>
            <a:fld id="{6D8A2CA9-96A0-4A4F-BB9F-9F6E175DAC15}" type="slidenum">
              <a:rPr lang="en-US" smtClean="0"/>
              <a:t>39</a:t>
            </a:fld>
            <a:endParaRPr lang="en-US"/>
          </a:p>
        </p:txBody>
      </p:sp>
    </p:spTree>
    <p:extLst>
      <p:ext uri="{BB962C8B-B14F-4D97-AF65-F5344CB8AC3E}">
        <p14:creationId xmlns:p14="http://schemas.microsoft.com/office/powerpoint/2010/main" val="172532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endParaRPr lang="en-US" dirty="0"/>
          </a:p>
          <a:p>
            <a:r>
              <a:rPr lang="en-US" dirty="0"/>
              <a:t>Why are donors seemingly insensitive</a:t>
            </a:r>
            <a:r>
              <a:rPr lang="en-US" baseline="0" dirty="0"/>
              <a:t> to effectiveness </a:t>
            </a:r>
            <a:r>
              <a:rPr lang="en-US" b="1" baseline="0" dirty="0"/>
              <a:t>&gt;&gt;</a:t>
            </a:r>
          </a:p>
        </p:txBody>
      </p:sp>
      <p:sp>
        <p:nvSpPr>
          <p:cNvPr id="4" name="Slide Number Placeholder 3"/>
          <p:cNvSpPr>
            <a:spLocks noGrp="1"/>
          </p:cNvSpPr>
          <p:nvPr>
            <p:ph type="sldNum" sz="quarter" idx="10"/>
          </p:nvPr>
        </p:nvSpPr>
        <p:spPr/>
        <p:txBody>
          <a:bodyPr/>
          <a:lstStyle/>
          <a:p>
            <a:fld id="{6D8A2CA9-96A0-4A4F-BB9F-9F6E175DAC15}" type="slidenum">
              <a:rPr lang="en-US" smtClean="0"/>
              <a:t>4</a:t>
            </a:fld>
            <a:endParaRPr lang="en-US"/>
          </a:p>
        </p:txBody>
      </p:sp>
    </p:spTree>
    <p:extLst>
      <p:ext uri="{BB962C8B-B14F-4D97-AF65-F5344CB8AC3E}">
        <p14:creationId xmlns:p14="http://schemas.microsoft.com/office/powerpoint/2010/main" val="181007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most obvious explanation to rule out is that donors simply lack the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ask, </a:t>
            </a:r>
            <a:r>
              <a:rPr lang="en-US" b="0" u="none" baseline="0" dirty="0"/>
              <a:t>would</a:t>
            </a:r>
            <a:r>
              <a:rPr lang="en-US" baseline="0" dirty="0"/>
              <a:t> donors </a:t>
            </a:r>
            <a:r>
              <a:rPr lang="en-US" u="none" baseline="0" dirty="0"/>
              <a:t>give effectively </a:t>
            </a:r>
            <a:r>
              <a:rPr lang="en-US" baseline="0" dirty="0"/>
              <a:t>if such data were readily 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Studies</a:t>
            </a:r>
            <a:r>
              <a:rPr lang="en-US" baseline="0" dirty="0"/>
              <a:t> </a:t>
            </a:r>
            <a:r>
              <a:rPr lang="en-US" dirty="0"/>
              <a:t>from Hope Consulting (and</a:t>
            </a:r>
            <a:r>
              <a:rPr lang="en-US" baseline="0" dirty="0"/>
              <a:t> others) </a:t>
            </a:r>
            <a:r>
              <a:rPr lang="en-US" dirty="0"/>
              <a:t>suggest</a:t>
            </a:r>
            <a:r>
              <a:rPr lang="en-US" baseline="0" dirty="0"/>
              <a:t> not</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a:t>
            </a:r>
            <a:r>
              <a:rPr lang="en-US" u="none" dirty="0"/>
              <a:t>While</a:t>
            </a:r>
            <a:r>
              <a:rPr lang="en-US" baseline="0" dirty="0"/>
              <a:t> </a:t>
            </a:r>
            <a:r>
              <a:rPr lang="en-US" dirty="0"/>
              <a:t>85%</a:t>
            </a:r>
            <a:r>
              <a:rPr lang="en-US" baseline="0" dirty="0"/>
              <a:t> of donors report caring about performance,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&gt;&gt; Only</a:t>
            </a:r>
            <a:r>
              <a:rPr lang="en-US" baseline="0" dirty="0"/>
              <a:t> 30% do any research</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&gt;&gt;</a:t>
            </a:r>
            <a:r>
              <a:rPr lang="en-US" baseline="0" dirty="0"/>
              <a:t> Only 20% </a:t>
            </a:r>
            <a:r>
              <a:rPr lang="en-US" dirty="0"/>
              <a:t>research performance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a:t>
            </a:r>
            <a:r>
              <a:rPr lang="en-US" b="0" dirty="0"/>
              <a:t>And </a:t>
            </a:r>
            <a:r>
              <a:rPr lang="en-US" b="0" u="none" dirty="0"/>
              <a:t>Only 1–in–7</a:t>
            </a:r>
            <a:r>
              <a:rPr lang="en-US" b="0" u="none" baseline="0" dirty="0"/>
              <a:t> of those —  or 3% of donors — </a:t>
            </a:r>
            <a:r>
              <a:rPr lang="en-US" b="0" u="none" dirty="0"/>
              <a:t>gives BASED </a:t>
            </a:r>
            <a:r>
              <a:rPr lang="en-US" b="0" dirty="0"/>
              <a:t>on relative </a:t>
            </a:r>
            <a:r>
              <a:rPr lang="en-US" dirty="0"/>
              <a:t>performance. </a:t>
            </a:r>
          </a:p>
          <a:p>
            <a:pPr marL="0" marR="0" indent="0" algn="l" defTabSz="457200" rtl="0" eaLnBrk="1" fontAlgn="auto" latinLnBrk="0" hangingPunct="1">
              <a:lnSpc>
                <a:spcPct val="100000"/>
              </a:lnSpc>
              <a:spcBef>
                <a:spcPts val="0"/>
              </a:spcBef>
              <a:spcAft>
                <a:spcPts val="0"/>
              </a:spcAft>
              <a:buClrTx/>
              <a:buSzTx/>
              <a:buFontTx/>
              <a:buNone/>
              <a:tabLst/>
              <a:defRPr/>
            </a:pPr>
            <a:endParaRPr lang="is-IS" dirty="0"/>
          </a:p>
          <a:p>
            <a:pPr marL="0" marR="0" indent="0" algn="l" defTabSz="457200" rtl="0" eaLnBrk="1" fontAlgn="auto" latinLnBrk="0" hangingPunct="1">
              <a:lnSpc>
                <a:spcPct val="100000"/>
              </a:lnSpc>
              <a:spcBef>
                <a:spcPts val="0"/>
              </a:spcBef>
              <a:spcAft>
                <a:spcPts val="0"/>
              </a:spcAft>
              <a:buClrTx/>
              <a:buSzTx/>
              <a:buFontTx/>
              <a:buNone/>
              <a:tabLst/>
              <a:defRPr/>
            </a:pPr>
            <a:r>
              <a:rPr lang="is-IS" dirty="0"/>
              <a: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That</a:t>
            </a:r>
            <a:r>
              <a:rPr lang="en-US" baseline="0" dirty="0"/>
              <a:t> is</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en-US" dirty="0"/>
              <a:t>even when donors</a:t>
            </a:r>
            <a:r>
              <a:rPr lang="en-US" b="1" dirty="0"/>
              <a:t> </a:t>
            </a:r>
            <a:r>
              <a:rPr lang="en-US" b="0" dirty="0"/>
              <a:t>have</a:t>
            </a:r>
            <a:r>
              <a:rPr lang="en-US" b="1" dirty="0"/>
              <a:t> </a:t>
            </a:r>
            <a:r>
              <a:rPr lang="en-US" dirty="0"/>
              <a:t>information about effectiveness,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          </a:t>
            </a:r>
            <a:r>
              <a:rPr lang="en-US" b="0" u="none" dirty="0"/>
              <a:t>remarkably few</a:t>
            </a:r>
            <a:r>
              <a:rPr lang="en-US" b="1" u="none" baseline="0" dirty="0"/>
              <a:t> </a:t>
            </a:r>
            <a:r>
              <a:rPr lang="en-US" i="0" u="none" baseline="0" dirty="0"/>
              <a:t>choose to </a:t>
            </a:r>
            <a:r>
              <a:rPr lang="en-US" i="0" u="none" dirty="0"/>
              <a:t>give</a:t>
            </a:r>
            <a:r>
              <a:rPr lang="en-US" i="1" u="none" baseline="0" dirty="0"/>
              <a:t> </a:t>
            </a:r>
            <a:r>
              <a:rPr lang="en-US" baseline="0" dirty="0"/>
              <a:t>to on that basis.</a:t>
            </a:r>
            <a:endParaRPr lang="en-US" dirty="0"/>
          </a:p>
        </p:txBody>
      </p:sp>
      <p:sp>
        <p:nvSpPr>
          <p:cNvPr id="4" name="Slide Number Placeholder 3"/>
          <p:cNvSpPr>
            <a:spLocks noGrp="1"/>
          </p:cNvSpPr>
          <p:nvPr>
            <p:ph type="sldNum" sz="quarter" idx="10"/>
          </p:nvPr>
        </p:nvSpPr>
        <p:spPr/>
        <p:txBody>
          <a:bodyPr/>
          <a:lstStyle/>
          <a:p>
            <a:fld id="{6D8A2CA9-96A0-4A4F-BB9F-9F6E175DAC15}" type="slidenum">
              <a:rPr lang="en-US" smtClean="0"/>
              <a:t>5</a:t>
            </a:fld>
            <a:endParaRPr lang="en-US"/>
          </a:p>
        </p:txBody>
      </p:sp>
    </p:spTree>
    <p:extLst>
      <p:ext uri="{BB962C8B-B14F-4D97-AF65-F5344CB8AC3E}">
        <p14:creationId xmlns:p14="http://schemas.microsoft.com/office/powerpoint/2010/main" val="1728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most obvious explanation to rule out is that donors simply lack the information.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can ask, </a:t>
            </a:r>
            <a:r>
              <a:rPr lang="en-US" b="0" u="none" baseline="0" dirty="0"/>
              <a:t>would</a:t>
            </a:r>
            <a:r>
              <a:rPr lang="en-US" baseline="0" dirty="0"/>
              <a:t> donors </a:t>
            </a:r>
            <a:r>
              <a:rPr lang="en-US" u="none" baseline="0" dirty="0"/>
              <a:t>give effectively </a:t>
            </a:r>
            <a:r>
              <a:rPr lang="en-US" baseline="0" dirty="0"/>
              <a:t>if such data were readily available?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Studies</a:t>
            </a:r>
            <a:r>
              <a:rPr lang="en-US" baseline="0" dirty="0"/>
              <a:t> </a:t>
            </a:r>
            <a:r>
              <a:rPr lang="en-US" dirty="0"/>
              <a:t>from Hope Consulting (and</a:t>
            </a:r>
            <a:r>
              <a:rPr lang="en-US" baseline="0" dirty="0"/>
              <a:t> others) </a:t>
            </a:r>
            <a:r>
              <a:rPr lang="en-US" dirty="0"/>
              <a:t>suggest</a:t>
            </a:r>
            <a:r>
              <a:rPr lang="en-US" baseline="0" dirty="0"/>
              <a:t> not</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a:t>
            </a:r>
            <a:r>
              <a:rPr lang="en-US" u="none" dirty="0"/>
              <a:t>While</a:t>
            </a:r>
            <a:r>
              <a:rPr lang="en-US" baseline="0" dirty="0"/>
              <a:t> </a:t>
            </a:r>
            <a:r>
              <a:rPr lang="en-US" dirty="0"/>
              <a:t>85%</a:t>
            </a:r>
            <a:r>
              <a:rPr lang="en-US" baseline="0" dirty="0"/>
              <a:t> of donors report caring about performance,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&gt;&gt; Only</a:t>
            </a:r>
            <a:r>
              <a:rPr lang="en-US" baseline="0" dirty="0"/>
              <a:t> 30% do any research</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&gt;&gt;</a:t>
            </a:r>
            <a:r>
              <a:rPr lang="en-US" baseline="0" dirty="0"/>
              <a:t> Only 20% </a:t>
            </a:r>
            <a:r>
              <a:rPr lang="en-US" dirty="0"/>
              <a:t>research performance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&gt;&gt; </a:t>
            </a:r>
            <a:r>
              <a:rPr lang="en-US" b="0" dirty="0"/>
              <a:t>And </a:t>
            </a:r>
            <a:r>
              <a:rPr lang="en-US" b="0" u="none" dirty="0"/>
              <a:t>Only 1–in–7</a:t>
            </a:r>
            <a:r>
              <a:rPr lang="en-US" b="0" u="none" baseline="0" dirty="0"/>
              <a:t> of those —  or 3% of donors — </a:t>
            </a:r>
            <a:r>
              <a:rPr lang="en-US" b="0" u="none" dirty="0"/>
              <a:t>gives BASED </a:t>
            </a:r>
            <a:r>
              <a:rPr lang="en-US" b="0" dirty="0"/>
              <a:t>on relative </a:t>
            </a:r>
            <a:r>
              <a:rPr lang="en-US" dirty="0"/>
              <a:t>performance. </a:t>
            </a:r>
          </a:p>
          <a:p>
            <a:pPr marL="0" marR="0" indent="0" algn="l" defTabSz="457200" rtl="0" eaLnBrk="1" fontAlgn="auto" latinLnBrk="0" hangingPunct="1">
              <a:lnSpc>
                <a:spcPct val="100000"/>
              </a:lnSpc>
              <a:spcBef>
                <a:spcPts val="0"/>
              </a:spcBef>
              <a:spcAft>
                <a:spcPts val="0"/>
              </a:spcAft>
              <a:buClrTx/>
              <a:buSzTx/>
              <a:buFontTx/>
              <a:buNone/>
              <a:tabLst/>
              <a:defRPr/>
            </a:pPr>
            <a:endParaRPr lang="is-IS" dirty="0"/>
          </a:p>
          <a:p>
            <a:pPr marL="0" marR="0" indent="0" algn="l" defTabSz="457200" rtl="0" eaLnBrk="1" fontAlgn="auto" latinLnBrk="0" hangingPunct="1">
              <a:lnSpc>
                <a:spcPct val="100000"/>
              </a:lnSpc>
              <a:spcBef>
                <a:spcPts val="0"/>
              </a:spcBef>
              <a:spcAft>
                <a:spcPts val="0"/>
              </a:spcAft>
              <a:buClrTx/>
              <a:buSzTx/>
              <a:buFontTx/>
              <a:buNone/>
              <a:tabLst/>
              <a:defRPr/>
            </a:pPr>
            <a:r>
              <a:rPr lang="is-IS" dirty="0"/>
              <a: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That</a:t>
            </a:r>
            <a:r>
              <a:rPr lang="en-US" baseline="0" dirty="0"/>
              <a:t> is</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a:t>
            </a:r>
            <a:r>
              <a:rPr lang="en-US" dirty="0"/>
              <a:t>even when donors</a:t>
            </a:r>
            <a:r>
              <a:rPr lang="en-US" b="1" dirty="0"/>
              <a:t> </a:t>
            </a:r>
            <a:r>
              <a:rPr lang="en-US" b="0" dirty="0"/>
              <a:t>have</a:t>
            </a:r>
            <a:r>
              <a:rPr lang="en-US" b="1" dirty="0"/>
              <a:t> </a:t>
            </a:r>
            <a:r>
              <a:rPr lang="en-US" dirty="0"/>
              <a:t>information about effectiveness,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          </a:t>
            </a:r>
            <a:r>
              <a:rPr lang="en-US" b="0" u="none" dirty="0"/>
              <a:t>remarkably few</a:t>
            </a:r>
            <a:r>
              <a:rPr lang="en-US" b="1" u="none" baseline="0" dirty="0"/>
              <a:t> </a:t>
            </a:r>
            <a:r>
              <a:rPr lang="en-US" i="0" u="none" baseline="0" dirty="0"/>
              <a:t>choose to </a:t>
            </a:r>
            <a:r>
              <a:rPr lang="en-US" i="0" u="none" dirty="0"/>
              <a:t>give</a:t>
            </a:r>
            <a:r>
              <a:rPr lang="en-US" i="1" u="none" baseline="0" dirty="0"/>
              <a:t> </a:t>
            </a:r>
            <a:r>
              <a:rPr lang="en-US" baseline="0" dirty="0"/>
              <a:t>to on that basis.</a:t>
            </a:r>
            <a:endParaRPr lang="en-US" dirty="0"/>
          </a:p>
        </p:txBody>
      </p:sp>
      <p:sp>
        <p:nvSpPr>
          <p:cNvPr id="4" name="Slide Number Placeholder 3"/>
          <p:cNvSpPr>
            <a:spLocks noGrp="1"/>
          </p:cNvSpPr>
          <p:nvPr>
            <p:ph type="sldNum" sz="quarter" idx="10"/>
          </p:nvPr>
        </p:nvSpPr>
        <p:spPr/>
        <p:txBody>
          <a:bodyPr/>
          <a:lstStyle/>
          <a:p>
            <a:fld id="{6D8A2CA9-96A0-4A4F-BB9F-9F6E175DAC15}" type="slidenum">
              <a:rPr lang="en-US" smtClean="0"/>
              <a:t>6</a:t>
            </a:fld>
            <a:endParaRPr lang="en-US"/>
          </a:p>
        </p:txBody>
      </p:sp>
    </p:spTree>
    <p:extLst>
      <p:ext uri="{BB962C8B-B14F-4D97-AF65-F5344CB8AC3E}">
        <p14:creationId xmlns:p14="http://schemas.microsoft.com/office/powerpoint/2010/main" val="1090963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baseline="0" dirty="0"/>
              <a:t>While not much is known about our insensitivity to effectiveness per se,</a:t>
            </a:r>
          </a:p>
          <a:p>
            <a:r>
              <a:rPr lang="en-US" u="none" baseline="0" dirty="0"/>
              <a:t>psychologists and behavioral economists have been exploring a related phenomenon for decades, that is, </a:t>
            </a:r>
          </a:p>
          <a:p>
            <a:endParaRPr lang="en-US" u="none" baseline="0" dirty="0"/>
          </a:p>
          <a:p>
            <a:r>
              <a:rPr lang="en-US" u="none" baseline="0" dirty="0"/>
              <a:t>&gt;&gt; people do not value all lives equally. </a:t>
            </a:r>
          </a:p>
          <a:p>
            <a:endParaRPr lang="en-US" u="none" baseline="0" dirty="0"/>
          </a:p>
          <a:p>
            <a:r>
              <a:rPr lang="en-US" u="none" baseline="0" dirty="0"/>
              <a:t>But before we review those findings, it’s worth reminding ourselves that &gt;&gt; </a:t>
            </a:r>
          </a:p>
          <a:p>
            <a:endParaRPr lang="en-US" u="none" baseline="0" dirty="0"/>
          </a:p>
          <a:p>
            <a:endParaRPr lang="en-US" u="none"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7</a:t>
            </a:fld>
            <a:endParaRPr lang="en-US"/>
          </a:p>
        </p:txBody>
      </p:sp>
    </p:spTree>
    <p:extLst>
      <p:ext uri="{BB962C8B-B14F-4D97-AF65-F5344CB8AC3E}">
        <p14:creationId xmlns:p14="http://schemas.microsoft.com/office/powerpoint/2010/main" val="2130959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normative position that people </a:t>
            </a:r>
            <a:r>
              <a:rPr lang="en-US" b="0" i="1" baseline="0" dirty="0"/>
              <a:t>should</a:t>
            </a:r>
            <a:r>
              <a:rPr lang="en-US" b="0" baseline="0" dirty="0"/>
              <a:t> value lives equally isn’t ubiquitous in the charitable world. </a:t>
            </a:r>
          </a:p>
          <a:p>
            <a:endParaRPr lang="en-US" b="0" baseline="0" dirty="0"/>
          </a:p>
          <a:p>
            <a:r>
              <a:rPr lang="en-US" b="0" baseline="0" dirty="0"/>
              <a:t>On the contrary, it’s a distinguishing feature of a select few charities, including the Gates Foundation, &gt;&gt;</a:t>
            </a:r>
          </a:p>
          <a:p>
            <a:r>
              <a:rPr lang="en-US" b="0" baseline="0" dirty="0"/>
              <a:t>which Peter Singer pointed out in his 2013 TED talk introducing the Effective Altruism to the public. </a:t>
            </a:r>
          </a:p>
          <a:p>
            <a:endParaRPr lang="en-US" b="0" baseline="0" dirty="0"/>
          </a:p>
          <a:p>
            <a:endParaRPr lang="en-US" b="0" baseline="0" dirty="0"/>
          </a:p>
        </p:txBody>
      </p:sp>
      <p:sp>
        <p:nvSpPr>
          <p:cNvPr id="4" name="Slide Number Placeholder 3"/>
          <p:cNvSpPr>
            <a:spLocks noGrp="1"/>
          </p:cNvSpPr>
          <p:nvPr>
            <p:ph type="sldNum" sz="quarter" idx="10"/>
          </p:nvPr>
        </p:nvSpPr>
        <p:spPr/>
        <p:txBody>
          <a:bodyPr/>
          <a:lstStyle/>
          <a:p>
            <a:fld id="{6D8A2CA9-96A0-4A4F-BB9F-9F6E175DAC15}" type="slidenum">
              <a:rPr lang="en-US" smtClean="0"/>
              <a:t>8</a:t>
            </a:fld>
            <a:endParaRPr lang="en-US"/>
          </a:p>
        </p:txBody>
      </p:sp>
    </p:spTree>
    <p:extLst>
      <p:ext uri="{BB962C8B-B14F-4D97-AF65-F5344CB8AC3E}">
        <p14:creationId xmlns:p14="http://schemas.microsoft.com/office/powerpoint/2010/main" val="1369208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days, that same message features a bit more prominently on the Gates Foundation home page. &gt;&gt;</a:t>
            </a:r>
          </a:p>
          <a:p>
            <a:endParaRPr lang="en-US" baseline="0" dirty="0"/>
          </a:p>
          <a:p>
            <a:r>
              <a:rPr lang="en-US" baseline="0" dirty="0"/>
              <a:t>But the concept remains impossible for most of us to internalize. </a:t>
            </a:r>
          </a:p>
        </p:txBody>
      </p:sp>
      <p:sp>
        <p:nvSpPr>
          <p:cNvPr id="4" name="Slide Number Placeholder 3"/>
          <p:cNvSpPr>
            <a:spLocks noGrp="1"/>
          </p:cNvSpPr>
          <p:nvPr>
            <p:ph type="sldNum" sz="quarter" idx="10"/>
          </p:nvPr>
        </p:nvSpPr>
        <p:spPr/>
        <p:txBody>
          <a:bodyPr/>
          <a:lstStyle/>
          <a:p>
            <a:fld id="{6D8A2CA9-96A0-4A4F-BB9F-9F6E175DAC15}" type="slidenum">
              <a:rPr lang="en-US" smtClean="0"/>
              <a:t>9</a:t>
            </a:fld>
            <a:endParaRPr lang="en-US"/>
          </a:p>
        </p:txBody>
      </p:sp>
    </p:spTree>
    <p:extLst>
      <p:ext uri="{BB962C8B-B14F-4D97-AF65-F5344CB8AC3E}">
        <p14:creationId xmlns:p14="http://schemas.microsoft.com/office/powerpoint/2010/main" val="1499585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lvl1pPr>
              <a:defRPr>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2D618D8-B1E7-BF4F-86D2-4715735DB392}" type="datetimeFigureOut">
              <a:rPr lang="en-US" smtClean="0"/>
              <a:t>7/18/18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20618408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618D8-B1E7-BF4F-86D2-4715735DB392}" type="datetimeFigureOut">
              <a:rPr lang="en-US" smtClean="0"/>
              <a:t>7/18/18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173028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D618D8-B1E7-BF4F-86D2-4715735DB392}" type="datetimeFigureOut">
              <a:rPr lang="en-US" smtClean="0"/>
              <a:t>7/18/18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119558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1"/>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solidFill>
            <a:schemeClr val="bg1"/>
          </a:solidFill>
        </p:spPr>
        <p:txBody>
          <a:bodyPr/>
          <a:lstStyle>
            <a:lvl1pPr>
              <a:defRPr>
                <a:latin typeface="Arial" charset="0"/>
                <a:ea typeface="Arial" charset="0"/>
                <a:cs typeface="Arial" charset="0"/>
              </a:defRPr>
            </a:lvl1pPr>
            <a:lvl2pPr>
              <a:defRPr>
                <a:solidFill>
                  <a:srgbClr val="FFC000"/>
                </a:solidFill>
                <a:latin typeface="Arial" charset="0"/>
                <a:ea typeface="Arial" charset="0"/>
                <a:cs typeface="Arial" charset="0"/>
              </a:defRPr>
            </a:lvl2pPr>
            <a:lvl3pPr marL="1142971" indent="-228594">
              <a:buFont typeface=".AppleSystemUIFont" charset="-120"/>
              <a:buChar char="»"/>
              <a:defRPr>
                <a:solidFill>
                  <a:srgbClr val="F22300"/>
                </a:solidFill>
                <a:latin typeface="Arial" charset="0"/>
                <a:ea typeface="Arial" charset="0"/>
                <a:cs typeface="Arial" charset="0"/>
              </a:defRPr>
            </a:lvl3pPr>
            <a:lvl4pPr marL="1600160" indent="-228594">
              <a:buFont typeface="Wingdings" charset="2"/>
              <a:buChar char="Ø"/>
              <a:defRPr>
                <a:solidFill>
                  <a:srgbClr val="A74BEE"/>
                </a:solidFill>
                <a:latin typeface="Arial" charset="0"/>
                <a:ea typeface="Arial" charset="0"/>
                <a:cs typeface="Arial" charset="0"/>
              </a:defRPr>
            </a:lvl4pPr>
            <a:lvl5pPr marL="2057349" indent="-228594">
              <a:buFont typeface="Wingdings" charset="2"/>
              <a:buChar char="v"/>
              <a:defRPr>
                <a:solidFill>
                  <a:srgbClr val="00B0F0"/>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err="1"/>
              <a:t>Fourthlevel</a:t>
            </a:r>
            <a:endParaRPr lang="en-US" dirty="0"/>
          </a:p>
          <a:p>
            <a:pPr lvl="4"/>
            <a:r>
              <a:rPr lang="en-US" dirty="0"/>
              <a:t>Fifth level</a:t>
            </a:r>
          </a:p>
        </p:txBody>
      </p:sp>
      <p:sp>
        <p:nvSpPr>
          <p:cNvPr id="4" name="Date Placeholder 3"/>
          <p:cNvSpPr>
            <a:spLocks noGrp="1"/>
          </p:cNvSpPr>
          <p:nvPr>
            <p:ph type="dt" sz="half" idx="10"/>
          </p:nvPr>
        </p:nvSpPr>
        <p:spPr/>
        <p:txBody>
          <a:bodyPr/>
          <a:lstStyle/>
          <a:p>
            <a:fld id="{12D618D8-B1E7-BF4F-86D2-4715735DB392}" type="datetimeFigureOut">
              <a:rPr lang="en-US" smtClean="0"/>
              <a:t>7/18/18</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153745118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D618D8-B1E7-BF4F-86D2-4715735DB392}" type="datetimeFigureOut">
              <a:rPr lang="en-US" smtClean="0"/>
              <a:t>7/18/18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216104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D618D8-B1E7-BF4F-86D2-4715735DB392}" type="datetimeFigureOut">
              <a:rPr lang="en-US" smtClean="0"/>
              <a:t>7/18/18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230020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D618D8-B1E7-BF4F-86D2-4715735DB392}" type="datetimeFigureOut">
              <a:rPr lang="en-US" smtClean="0"/>
              <a:t>7/18/18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2074176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D618D8-B1E7-BF4F-86D2-4715735DB392}" type="datetimeFigureOut">
              <a:rPr lang="en-US" smtClean="0"/>
              <a:t>7/18/18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201187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618D8-B1E7-BF4F-86D2-4715735DB392}" type="datetimeFigureOut">
              <a:rPr lang="en-US" smtClean="0"/>
              <a:t>7/18/18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178865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618D8-B1E7-BF4F-86D2-4715735DB392}" type="datetimeFigureOut">
              <a:rPr lang="en-US" smtClean="0"/>
              <a:t>7/18/18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126205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D618D8-B1E7-BF4F-86D2-4715735DB392}" type="datetimeFigureOut">
              <a:rPr lang="en-US" smtClean="0"/>
              <a:t>7/18/18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B9699-10BD-BB4F-956D-4E940B12DFA6}" type="slidenum">
              <a:rPr lang="en-US" smtClean="0"/>
              <a:t>‹#›</a:t>
            </a:fld>
            <a:endParaRPr lang="en-US"/>
          </a:p>
        </p:txBody>
      </p:sp>
    </p:spTree>
    <p:extLst>
      <p:ext uri="{BB962C8B-B14F-4D97-AF65-F5344CB8AC3E}">
        <p14:creationId xmlns:p14="http://schemas.microsoft.com/office/powerpoint/2010/main" val="3803719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618D8-B1E7-BF4F-86D2-4715735DB392}" type="datetimeFigureOut">
              <a:rPr lang="en-US" smtClean="0"/>
              <a:t>7/18/18</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B9699-10BD-BB4F-956D-4E940B12DFA6}" type="slidenum">
              <a:rPr lang="en-US" smtClean="0"/>
              <a:t>‹#›</a:t>
            </a:fld>
            <a:endParaRPr lang="en-US"/>
          </a:p>
        </p:txBody>
      </p:sp>
    </p:spTree>
    <p:extLst>
      <p:ext uri="{BB962C8B-B14F-4D97-AF65-F5344CB8AC3E}">
        <p14:creationId xmlns:p14="http://schemas.microsoft.com/office/powerpoint/2010/main" val="1345525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5168" y="1495172"/>
            <a:ext cx="8049986" cy="2673693"/>
          </a:xfrm>
        </p:spPr>
        <p:txBody>
          <a:bodyPr>
            <a:noAutofit/>
          </a:bodyPr>
          <a:lstStyle/>
          <a:p>
            <a:r>
              <a:rPr lang="en-US" sz="4000" b="1" dirty="0"/>
              <a:t>Psychological Phenomena Hindering Effective Altruism</a:t>
            </a:r>
          </a:p>
        </p:txBody>
      </p:sp>
      <p:sp>
        <p:nvSpPr>
          <p:cNvPr id="3" name="Subtitle 2"/>
          <p:cNvSpPr>
            <a:spLocks noGrp="1"/>
          </p:cNvSpPr>
          <p:nvPr>
            <p:ph type="subTitle" idx="1"/>
          </p:nvPr>
        </p:nvSpPr>
        <p:spPr>
          <a:xfrm>
            <a:off x="1379761" y="4782067"/>
            <a:ext cx="6400800" cy="1005840"/>
          </a:xfrm>
        </p:spPr>
        <p:txBody>
          <a:bodyPr>
            <a:noAutofit/>
          </a:bodyPr>
          <a:lstStyle/>
          <a:p>
            <a:endParaRPr lang="en-US" sz="2000" b="1" dirty="0">
              <a:latin typeface="Calibri"/>
              <a:cs typeface="Calibri"/>
            </a:endParaRPr>
          </a:p>
          <a:p>
            <a:endParaRPr lang="en-US" sz="2000" b="1" dirty="0">
              <a:latin typeface="Calibri"/>
              <a:cs typeface="Calibri"/>
            </a:endParaRPr>
          </a:p>
          <a:p>
            <a:r>
              <a:rPr lang="en-US" sz="2000" b="1" dirty="0">
                <a:solidFill>
                  <a:srgbClr val="FFC000"/>
                </a:solidFill>
                <a:latin typeface="Arial" charset="0"/>
                <a:ea typeface="Arial" charset="0"/>
                <a:cs typeface="Arial" charset="0"/>
              </a:rPr>
              <a:t>Jason Nemirow</a:t>
            </a:r>
          </a:p>
          <a:p>
            <a:r>
              <a:rPr lang="en-US" sz="2000" b="1" dirty="0">
                <a:solidFill>
                  <a:schemeClr val="tx1"/>
                </a:solidFill>
                <a:latin typeface="Arial" charset="0"/>
                <a:ea typeface="Arial" charset="0"/>
                <a:cs typeface="Arial" charset="0"/>
              </a:rPr>
              <a:t>Harvard University</a:t>
            </a:r>
          </a:p>
          <a:p>
            <a:r>
              <a:rPr lang="en-US" sz="2000" b="1" dirty="0">
                <a:solidFill>
                  <a:schemeClr val="tx1"/>
                </a:solidFill>
                <a:latin typeface="Arial" charset="0"/>
                <a:ea typeface="Arial" charset="0"/>
                <a:cs typeface="Arial" charset="0"/>
              </a:rPr>
              <a:t>TLYCS 2016-10-22</a:t>
            </a:r>
          </a:p>
        </p:txBody>
      </p:sp>
    </p:spTree>
    <p:extLst>
      <p:ext uri="{BB962C8B-B14F-4D97-AF65-F5344CB8AC3E}">
        <p14:creationId xmlns:p14="http://schemas.microsoft.com/office/powerpoint/2010/main" val="308493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6983" b="40040"/>
          <a:stretch/>
        </p:blipFill>
        <p:spPr>
          <a:xfrm>
            <a:off x="726774" y="3463021"/>
            <a:ext cx="7864684" cy="3130657"/>
          </a:xfrm>
        </p:spPr>
      </p:pic>
      <p:pic>
        <p:nvPicPr>
          <p:cNvPr id="8"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2758" t="8046" b="40303"/>
          <a:stretch/>
        </p:blipFill>
        <p:spPr>
          <a:xfrm>
            <a:off x="726774" y="312105"/>
            <a:ext cx="7864684" cy="3134990"/>
          </a:xfrm>
          <a:prstGeom prst="rect">
            <a:avLst/>
          </a:prstGeom>
          <a:solidFill>
            <a:schemeClr val="bg1"/>
          </a:solidFill>
        </p:spPr>
      </p:pic>
      <p:sp>
        <p:nvSpPr>
          <p:cNvPr id="3" name="Rectangle 2"/>
          <p:cNvSpPr/>
          <p:nvPr/>
        </p:nvSpPr>
        <p:spPr>
          <a:xfrm>
            <a:off x="588936" y="3447523"/>
            <a:ext cx="8167607" cy="3263243"/>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8936" y="296607"/>
            <a:ext cx="8167607" cy="3299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0214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people do not value all lives equally:</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Scope Insensitivity</a:t>
            </a:r>
          </a:p>
          <a:p>
            <a:pPr marL="1314430" lvl="2" indent="-514350"/>
            <a:r>
              <a:rPr lang="en-US" dirty="0" err="1"/>
              <a:t>Desvousges</a:t>
            </a:r>
            <a:r>
              <a:rPr lang="en-US" dirty="0"/>
              <a:t> &amp; Co., 1992; Baron &amp; Greene, 1996</a:t>
            </a:r>
          </a:p>
          <a:p>
            <a:pPr marL="514350" indent="-514350">
              <a:buFont typeface="+mj-lt"/>
              <a:buAutoNum type="arabicPeriod"/>
            </a:pPr>
            <a:r>
              <a:rPr lang="en-US" dirty="0"/>
              <a:t>The Proportion Effect </a:t>
            </a:r>
          </a:p>
          <a:p>
            <a:pPr marL="1314430" lvl="2" indent="-514350"/>
            <a:r>
              <a:rPr lang="en-US" dirty="0" err="1"/>
              <a:t>Featherstonhaugh</a:t>
            </a:r>
            <a:r>
              <a:rPr lang="en-US" dirty="0"/>
              <a:t> &amp; Co., 1997, </a:t>
            </a:r>
            <a:r>
              <a:rPr lang="en-US" dirty="0" err="1"/>
              <a:t>Slovic</a:t>
            </a:r>
            <a:r>
              <a:rPr lang="en-US" dirty="0"/>
              <a:t>, Johnson, &amp; Friedrich, 1997; Friedrich &amp; Co., 1999</a:t>
            </a:r>
          </a:p>
          <a:p>
            <a:pPr marL="514350" indent="-514350">
              <a:buFont typeface="+mj-lt"/>
              <a:buAutoNum type="arabicPeriod"/>
            </a:pPr>
            <a:r>
              <a:rPr lang="en-US" dirty="0"/>
              <a:t>The Identifiable Victim Effect</a:t>
            </a:r>
          </a:p>
          <a:p>
            <a:pPr marL="1314430" lvl="2" indent="-514350"/>
            <a:r>
              <a:rPr lang="en-US" dirty="0"/>
              <a:t>Schelling, 1968; Jenni &amp; </a:t>
            </a:r>
            <a:r>
              <a:rPr lang="en-US" dirty="0" err="1"/>
              <a:t>Loewenstein</a:t>
            </a:r>
            <a:r>
              <a:rPr lang="en-US" dirty="0"/>
              <a:t>, 1997; Small &amp; </a:t>
            </a:r>
            <a:r>
              <a:rPr lang="en-US" dirty="0" err="1"/>
              <a:t>Loewenstein</a:t>
            </a:r>
            <a:r>
              <a:rPr lang="en-US" dirty="0"/>
              <a:t> 2003, 2005; </a:t>
            </a:r>
            <a:r>
              <a:rPr lang="en-US" dirty="0" err="1"/>
              <a:t>Kogut</a:t>
            </a:r>
            <a:r>
              <a:rPr lang="en-US" dirty="0"/>
              <a:t> &amp; </a:t>
            </a:r>
            <a:r>
              <a:rPr lang="en-US" dirty="0" err="1"/>
              <a:t>Ritov</a:t>
            </a:r>
            <a:r>
              <a:rPr lang="en-US" dirty="0"/>
              <a:t>, 2005</a:t>
            </a:r>
          </a:p>
        </p:txBody>
      </p:sp>
    </p:spTree>
    <p:extLst>
      <p:ext uri="{BB962C8B-B14F-4D97-AF65-F5344CB8AC3E}">
        <p14:creationId xmlns:p14="http://schemas.microsoft.com/office/powerpoint/2010/main" val="173520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Scope Insensitivity</a:t>
            </a:r>
          </a:p>
        </p:txBody>
      </p:sp>
      <p:grpSp>
        <p:nvGrpSpPr>
          <p:cNvPr id="76" name="Group 75"/>
          <p:cNvGrpSpPr/>
          <p:nvPr/>
        </p:nvGrpSpPr>
        <p:grpSpPr>
          <a:xfrm>
            <a:off x="1789507" y="2834310"/>
            <a:ext cx="5564986" cy="1935434"/>
            <a:chOff x="1629219" y="2894532"/>
            <a:chExt cx="5564986" cy="1935434"/>
          </a:xfrm>
        </p:grpSpPr>
        <p:sp>
          <p:nvSpPr>
            <p:cNvPr id="10" name="Equal 9"/>
            <p:cNvSpPr/>
            <p:nvPr/>
          </p:nvSpPr>
          <p:spPr>
            <a:xfrm>
              <a:off x="3100609" y="3355441"/>
              <a:ext cx="1019331" cy="1019331"/>
            </a:xfrm>
            <a:prstGeom prst="mathEqual">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endParaRPr>
            </a:p>
          </p:txBody>
        </p:sp>
        <p:grpSp>
          <p:nvGrpSpPr>
            <p:cNvPr id="75" name="Group 74"/>
            <p:cNvGrpSpPr/>
            <p:nvPr/>
          </p:nvGrpSpPr>
          <p:grpSpPr>
            <a:xfrm>
              <a:off x="4629605" y="2894532"/>
              <a:ext cx="2564600" cy="1935434"/>
              <a:chOff x="4629605" y="2894532"/>
              <a:chExt cx="2564600" cy="1935434"/>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330" y="2895639"/>
                <a:ext cx="320575" cy="6400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755" y="2901908"/>
                <a:ext cx="320575" cy="640080"/>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80" y="2894532"/>
                <a:ext cx="320575" cy="640080"/>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605" y="2897722"/>
                <a:ext cx="320575" cy="64008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480" y="2901908"/>
                <a:ext cx="320575" cy="64008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05" y="2897722"/>
                <a:ext cx="320575" cy="6400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055" y="2902461"/>
                <a:ext cx="320575" cy="640080"/>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630" y="2897722"/>
                <a:ext cx="320575" cy="640080"/>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330" y="3538798"/>
                <a:ext cx="320575" cy="640080"/>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755" y="3537691"/>
                <a:ext cx="320575" cy="640080"/>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80" y="3537691"/>
                <a:ext cx="320575" cy="64008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605" y="3540881"/>
                <a:ext cx="320575" cy="640080"/>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480" y="3545067"/>
                <a:ext cx="320575" cy="640080"/>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05" y="3541988"/>
                <a:ext cx="320575" cy="64008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055" y="3545620"/>
                <a:ext cx="320575" cy="640080"/>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630" y="3540881"/>
                <a:ext cx="320575" cy="640080"/>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330" y="4177771"/>
                <a:ext cx="320575" cy="640080"/>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755" y="4181957"/>
                <a:ext cx="320575" cy="640080"/>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80" y="4181957"/>
                <a:ext cx="320575" cy="640080"/>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605" y="4185147"/>
                <a:ext cx="320575" cy="64008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480" y="4189333"/>
                <a:ext cx="320575" cy="64008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905" y="4186254"/>
                <a:ext cx="320575" cy="640080"/>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055" y="4189886"/>
                <a:ext cx="320575" cy="640080"/>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630" y="4185147"/>
                <a:ext cx="320575" cy="640080"/>
              </a:xfrm>
              <a:prstGeom prst="rect">
                <a:avLst/>
              </a:prstGeom>
            </p:spPr>
          </p:pic>
        </p:grpSp>
        <p:grpSp>
          <p:nvGrpSpPr>
            <p:cNvPr id="73" name="Group 72"/>
            <p:cNvGrpSpPr/>
            <p:nvPr/>
          </p:nvGrpSpPr>
          <p:grpSpPr>
            <a:xfrm>
              <a:off x="1629219" y="3209833"/>
              <a:ext cx="961725" cy="1287978"/>
              <a:chOff x="2269327" y="3244896"/>
              <a:chExt cx="961725" cy="1287978"/>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902" y="3249635"/>
                <a:ext cx="320575" cy="640080"/>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477" y="3249635"/>
                <a:ext cx="320575" cy="640080"/>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902" y="3892794"/>
                <a:ext cx="320575" cy="640080"/>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477" y="3888055"/>
                <a:ext cx="320575" cy="640080"/>
              </a:xfrm>
              <a:prstGeom prst="rect">
                <a:avLst/>
              </a:prstGeom>
            </p:spPr>
          </p:pic>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327" y="3244896"/>
                <a:ext cx="320575" cy="640080"/>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327" y="3888055"/>
                <a:ext cx="320575" cy="640080"/>
              </a:xfrm>
              <a:prstGeom prst="rect">
                <a:avLst/>
              </a:prstGeom>
            </p:spPr>
          </p:pic>
        </p:grpSp>
      </p:grpSp>
    </p:spTree>
    <p:extLst>
      <p:ext uri="{BB962C8B-B14F-4D97-AF65-F5344CB8AC3E}">
        <p14:creationId xmlns:p14="http://schemas.microsoft.com/office/powerpoint/2010/main" val="78637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The Proportion Effect</a:t>
            </a:r>
          </a:p>
        </p:txBody>
      </p:sp>
      <p:grpSp>
        <p:nvGrpSpPr>
          <p:cNvPr id="132" name="Group 131"/>
          <p:cNvGrpSpPr/>
          <p:nvPr/>
        </p:nvGrpSpPr>
        <p:grpSpPr>
          <a:xfrm>
            <a:off x="1787053" y="3154845"/>
            <a:ext cx="964422" cy="640080"/>
            <a:chOff x="1607894" y="2292877"/>
            <a:chExt cx="964422" cy="640080"/>
          </a:xfrm>
        </p:grpSpPr>
        <p:pic>
          <p:nvPicPr>
            <p:cNvPr id="137" name="Picture 1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469" y="2292877"/>
              <a:ext cx="323272" cy="640080"/>
            </a:xfrm>
            <a:prstGeom prst="rect">
              <a:avLst/>
            </a:prstGeom>
          </p:spPr>
        </p:pic>
        <p:pic>
          <p:nvPicPr>
            <p:cNvPr id="138" name="Picture 1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741" y="2292877"/>
              <a:ext cx="320575" cy="640080"/>
            </a:xfrm>
            <a:prstGeom prst="rect">
              <a:avLst/>
            </a:prstGeom>
          </p:spPr>
        </p:pic>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94" y="2292877"/>
              <a:ext cx="323272" cy="640080"/>
            </a:xfrm>
            <a:prstGeom prst="rect">
              <a:avLst/>
            </a:prstGeom>
          </p:spPr>
        </p:pic>
      </p:grpSp>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431" y="2855252"/>
            <a:ext cx="317878" cy="641905"/>
          </a:xfrm>
          <a:prstGeom prst="rect">
            <a:avLst/>
          </a:prstGeom>
        </p:spPr>
      </p:pic>
      <p:sp>
        <p:nvSpPr>
          <p:cNvPr id="96" name="TextBox 95"/>
          <p:cNvSpPr txBox="1"/>
          <p:nvPr/>
        </p:nvSpPr>
        <p:spPr>
          <a:xfrm flipH="1">
            <a:off x="3219373" y="2591740"/>
            <a:ext cx="1108444" cy="2400657"/>
          </a:xfrm>
          <a:prstGeom prst="rect">
            <a:avLst/>
          </a:prstGeom>
          <a:noFill/>
        </p:spPr>
        <p:txBody>
          <a:bodyPr wrap="square" rtlCol="0">
            <a:spAutoFit/>
          </a:bodyPr>
          <a:lstStyle/>
          <a:p>
            <a:pPr algn="ctr"/>
            <a:r>
              <a:rPr lang="en-US" sz="15000" dirty="0">
                <a:solidFill>
                  <a:srgbClr val="FFC000"/>
                </a:solidFill>
              </a:rPr>
              <a:t>&gt;</a:t>
            </a:r>
          </a:p>
        </p:txBody>
      </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918" y="2838496"/>
            <a:ext cx="320575" cy="640080"/>
          </a:xfrm>
          <a:prstGeom prst="rect">
            <a:avLst/>
          </a:prstGeom>
        </p:spPr>
      </p:pic>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343" y="2834310"/>
            <a:ext cx="320575" cy="640080"/>
          </a:xfrm>
          <a:prstGeom prst="rect">
            <a:avLst/>
          </a:prstGeom>
        </p:spPr>
      </p:pic>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493" y="2839049"/>
            <a:ext cx="320575" cy="640080"/>
          </a:xfrm>
          <a:prstGeom prst="rect">
            <a:avLst/>
          </a:prstGeom>
        </p:spPr>
      </p:pic>
      <p:pic>
        <p:nvPicPr>
          <p:cNvPr id="143" name="Picture 1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068" y="2834310"/>
            <a:ext cx="320575" cy="640080"/>
          </a:xfrm>
          <a:prstGeom prst="rect">
            <a:avLst/>
          </a:prstGeom>
        </p:spPr>
      </p:pic>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918" y="3481655"/>
            <a:ext cx="320575" cy="640080"/>
          </a:xfrm>
          <a:prstGeom prst="rect">
            <a:avLst/>
          </a:prstGeom>
        </p:spPr>
      </p:pic>
      <p:pic>
        <p:nvPicPr>
          <p:cNvPr id="145" name="Picture 1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343" y="3478576"/>
            <a:ext cx="320575" cy="640080"/>
          </a:xfrm>
          <a:prstGeom prst="rect">
            <a:avLst/>
          </a:prstGeom>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493" y="3482208"/>
            <a:ext cx="320575" cy="640080"/>
          </a:xfrm>
          <a:prstGeom prst="rect">
            <a:avLst/>
          </a:prstGeom>
        </p:spPr>
      </p:pic>
      <p:pic>
        <p:nvPicPr>
          <p:cNvPr id="147" name="Picture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068" y="3477469"/>
            <a:ext cx="320575" cy="640080"/>
          </a:xfrm>
          <a:prstGeom prst="rect">
            <a:avLst/>
          </a:prstGeom>
        </p:spPr>
      </p:pic>
      <p:pic>
        <p:nvPicPr>
          <p:cNvPr id="148" name="Picture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918" y="4125921"/>
            <a:ext cx="320575" cy="640080"/>
          </a:xfrm>
          <a:prstGeom prst="rect">
            <a:avLst/>
          </a:prstGeom>
        </p:spPr>
      </p:pic>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343" y="4122842"/>
            <a:ext cx="320575" cy="640080"/>
          </a:xfrm>
          <a:prstGeom prst="rect">
            <a:avLst/>
          </a:prstGeom>
        </p:spPr>
      </p:pic>
      <p:pic>
        <p:nvPicPr>
          <p:cNvPr id="150" name="Picture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493" y="4126474"/>
            <a:ext cx="320575" cy="640080"/>
          </a:xfrm>
          <a:prstGeom prst="rect">
            <a:avLst/>
          </a:prstGeom>
        </p:spPr>
      </p:pic>
      <p:pic>
        <p:nvPicPr>
          <p:cNvPr id="151" name="Picture 1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9068" y="4121735"/>
            <a:ext cx="320575" cy="640080"/>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096" y="2861945"/>
            <a:ext cx="317878" cy="64190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865" y="2847253"/>
            <a:ext cx="320575" cy="6400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440" y="2842514"/>
            <a:ext cx="320575" cy="640080"/>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290" y="3489859"/>
            <a:ext cx="320575" cy="640080"/>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715" y="3486780"/>
            <a:ext cx="320575" cy="640080"/>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440" y="3485673"/>
            <a:ext cx="320575" cy="640080"/>
          </a:xfrm>
          <a:prstGeom prst="rect">
            <a:avLst/>
          </a:prstGeom>
        </p:spPr>
      </p:pic>
      <p:grpSp>
        <p:nvGrpSpPr>
          <p:cNvPr id="4" name="Group 3"/>
          <p:cNvGrpSpPr/>
          <p:nvPr/>
        </p:nvGrpSpPr>
        <p:grpSpPr>
          <a:xfrm>
            <a:off x="4795715" y="3490412"/>
            <a:ext cx="961725" cy="1284346"/>
            <a:chOff x="4795715" y="3490412"/>
            <a:chExt cx="961725" cy="1284346"/>
          </a:xfrm>
        </p:grpSpPr>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865" y="3490412"/>
              <a:ext cx="320575" cy="640080"/>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6290" y="4134125"/>
              <a:ext cx="320575" cy="640080"/>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715" y="4131046"/>
              <a:ext cx="320575" cy="640080"/>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865" y="4134678"/>
              <a:ext cx="320575" cy="640080"/>
            </a:xfrm>
            <a:prstGeom prst="rect">
              <a:avLst/>
            </a:prstGeom>
          </p:spPr>
        </p:pic>
      </p:gr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440" y="4129939"/>
            <a:ext cx="320575" cy="640080"/>
          </a:xfrm>
          <a:prstGeom prst="rect">
            <a:avLst/>
          </a:prstGeom>
        </p:spPr>
      </p:pic>
      <p:grpSp>
        <p:nvGrpSpPr>
          <p:cNvPr id="5" name="Group 4"/>
          <p:cNvGrpSpPr/>
          <p:nvPr/>
        </p:nvGrpSpPr>
        <p:grpSpPr>
          <a:xfrm>
            <a:off x="1788950" y="3792068"/>
            <a:ext cx="961725" cy="643712"/>
            <a:chOff x="3725029" y="4513979"/>
            <a:chExt cx="961725" cy="643712"/>
          </a:xfrm>
        </p:grpSpPr>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604" y="4517058"/>
              <a:ext cx="320575" cy="640080"/>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5029" y="4513979"/>
              <a:ext cx="320575" cy="640080"/>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179" y="4517611"/>
              <a:ext cx="320575" cy="640080"/>
            </a:xfrm>
            <a:prstGeom prst="rect">
              <a:avLst/>
            </a:prstGeom>
          </p:spPr>
        </p:pic>
      </p:grpSp>
    </p:spTree>
    <p:extLst>
      <p:ext uri="{BB962C8B-B14F-4D97-AF65-F5344CB8AC3E}">
        <p14:creationId xmlns:p14="http://schemas.microsoft.com/office/powerpoint/2010/main" val="1908878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The Proportion Effect</a:t>
            </a:r>
          </a:p>
        </p:txBody>
      </p:sp>
      <p:grpSp>
        <p:nvGrpSpPr>
          <p:cNvPr id="157" name="Group 156"/>
          <p:cNvGrpSpPr/>
          <p:nvPr/>
        </p:nvGrpSpPr>
        <p:grpSpPr>
          <a:xfrm>
            <a:off x="1784356" y="2591740"/>
            <a:ext cx="5575287" cy="2400657"/>
            <a:chOff x="1779206" y="2597224"/>
            <a:chExt cx="5575287" cy="2400657"/>
          </a:xfrm>
        </p:grpSpPr>
        <p:grpSp>
          <p:nvGrpSpPr>
            <p:cNvPr id="94" name="Group 93"/>
            <p:cNvGrpSpPr/>
            <p:nvPr/>
          </p:nvGrpSpPr>
          <p:grpSpPr>
            <a:xfrm>
              <a:off x="1779206" y="2597224"/>
              <a:ext cx="4289832" cy="2400657"/>
              <a:chOff x="1794558" y="3912289"/>
              <a:chExt cx="4289832" cy="2400657"/>
            </a:xfrm>
          </p:grpSpPr>
          <p:grpSp>
            <p:nvGrpSpPr>
              <p:cNvPr id="95" name="Group 94"/>
              <p:cNvGrpSpPr/>
              <p:nvPr/>
            </p:nvGrpSpPr>
            <p:grpSpPr>
              <a:xfrm>
                <a:off x="1794558" y="4159720"/>
                <a:ext cx="4289832" cy="1923052"/>
                <a:chOff x="1816994" y="2900815"/>
                <a:chExt cx="4289832" cy="1923052"/>
              </a:xfrm>
            </p:grpSpPr>
            <p:grpSp>
              <p:nvGrpSpPr>
                <p:cNvPr id="97" name="Group 96"/>
                <p:cNvGrpSpPr/>
                <p:nvPr/>
              </p:nvGrpSpPr>
              <p:grpSpPr>
                <a:xfrm>
                  <a:off x="1816994" y="3216489"/>
                  <a:ext cx="967119" cy="1286429"/>
                  <a:chOff x="1961050" y="3198923"/>
                  <a:chExt cx="967119" cy="1286429"/>
                </a:xfrm>
              </p:grpSpPr>
              <p:grpSp>
                <p:nvGrpSpPr>
                  <p:cNvPr id="132" name="Group 131"/>
                  <p:cNvGrpSpPr/>
                  <p:nvPr/>
                </p:nvGrpSpPr>
                <p:grpSpPr>
                  <a:xfrm>
                    <a:off x="1963747" y="3198923"/>
                    <a:ext cx="964422" cy="640080"/>
                    <a:chOff x="1607894" y="2292877"/>
                    <a:chExt cx="964422" cy="640080"/>
                  </a:xfrm>
                </p:grpSpPr>
                <p:pic>
                  <p:nvPicPr>
                    <p:cNvPr id="137" name="Picture 1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469" y="2292877"/>
                      <a:ext cx="323272" cy="640080"/>
                    </a:xfrm>
                    <a:prstGeom prst="rect">
                      <a:avLst/>
                    </a:prstGeom>
                  </p:spPr>
                </p:pic>
                <p:pic>
                  <p:nvPicPr>
                    <p:cNvPr id="138" name="Picture 1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741" y="2292877"/>
                      <a:ext cx="320575" cy="640080"/>
                    </a:xfrm>
                    <a:prstGeom prst="rect">
                      <a:avLst/>
                    </a:prstGeom>
                  </p:spPr>
                </p:pic>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94" y="2292877"/>
                      <a:ext cx="323272" cy="640080"/>
                    </a:xfrm>
                    <a:prstGeom prst="rect">
                      <a:avLst/>
                    </a:prstGeom>
                  </p:spPr>
                </p:pic>
              </p:grpSp>
              <p:grpSp>
                <p:nvGrpSpPr>
                  <p:cNvPr id="133" name="Group 132"/>
                  <p:cNvGrpSpPr/>
                  <p:nvPr/>
                </p:nvGrpSpPr>
                <p:grpSpPr>
                  <a:xfrm>
                    <a:off x="1961050" y="3845272"/>
                    <a:ext cx="967119" cy="640080"/>
                    <a:chOff x="2966678" y="1652797"/>
                    <a:chExt cx="967119" cy="640080"/>
                  </a:xfrm>
                </p:grpSpPr>
                <p:pic>
                  <p:nvPicPr>
                    <p:cNvPr id="134" name="Picture 1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525" y="1652797"/>
                      <a:ext cx="323272" cy="640080"/>
                    </a:xfrm>
                    <a:prstGeom prst="rect">
                      <a:avLst/>
                    </a:prstGeom>
                  </p:spPr>
                </p:pic>
                <p:pic>
                  <p:nvPicPr>
                    <p:cNvPr id="135" name="Picture 1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253" y="1652797"/>
                      <a:ext cx="323272" cy="640080"/>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678" y="1652797"/>
                      <a:ext cx="323272" cy="640080"/>
                    </a:xfrm>
                    <a:prstGeom prst="rect">
                      <a:avLst/>
                    </a:prstGeom>
                  </p:spPr>
                </p:pic>
              </p:grpSp>
            </p:grpSp>
            <p:pic>
              <p:nvPicPr>
                <p:cNvPr id="131" name="Picture 1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353" y="2900815"/>
                  <a:ext cx="317878" cy="641905"/>
                </a:xfrm>
                <a:prstGeom prst="rect">
                  <a:avLst/>
                </a:prstGeom>
              </p:spPr>
            </p:pic>
            <p:pic>
              <p:nvPicPr>
                <p:cNvPr id="153" name="Picture 1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269" y="2900818"/>
                  <a:ext cx="317878" cy="641905"/>
                </a:xfrm>
                <a:prstGeom prst="rect">
                  <a:avLst/>
                </a:prstGeom>
              </p:spPr>
            </p:pic>
            <p:pic>
              <p:nvPicPr>
                <p:cNvPr id="158" name="Picture 1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463" y="3540053"/>
                  <a:ext cx="317878" cy="641905"/>
                </a:xfrm>
                <a:prstGeom prst="rect">
                  <a:avLst/>
                </a:prstGeom>
              </p:spPr>
            </p:pic>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838" y="3538045"/>
                  <a:ext cx="317878" cy="641905"/>
                </a:xfrm>
                <a:prstGeom prst="rect">
                  <a:avLst/>
                </a:prstGeom>
              </p:spPr>
            </p:pic>
            <p:pic>
              <p:nvPicPr>
                <p:cNvPr id="162" name="Picture 1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463" y="4181962"/>
                  <a:ext cx="317878" cy="641905"/>
                </a:xfrm>
                <a:prstGeom prst="rect">
                  <a:avLst/>
                </a:prstGeom>
              </p:spPr>
            </p:pic>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948" y="4175271"/>
                  <a:ext cx="317878" cy="641905"/>
                </a:xfrm>
                <a:prstGeom prst="rect">
                  <a:avLst/>
                </a:prstGeom>
              </p:spPr>
            </p:pic>
          </p:grpSp>
          <p:sp>
            <p:nvSpPr>
              <p:cNvPr id="96" name="TextBox 95"/>
              <p:cNvSpPr txBox="1"/>
              <p:nvPr/>
            </p:nvSpPr>
            <p:spPr>
              <a:xfrm flipH="1">
                <a:off x="3229575" y="3912289"/>
                <a:ext cx="1108444" cy="2400657"/>
              </a:xfrm>
              <a:prstGeom prst="rect">
                <a:avLst/>
              </a:prstGeom>
              <a:noFill/>
            </p:spPr>
            <p:txBody>
              <a:bodyPr wrap="square" rtlCol="0">
                <a:spAutoFit/>
              </a:bodyPr>
              <a:lstStyle/>
              <a:p>
                <a:pPr algn="ctr"/>
                <a:r>
                  <a:rPr lang="en-US" sz="15000" dirty="0">
                    <a:solidFill>
                      <a:srgbClr val="FFC000"/>
                    </a:solidFill>
                  </a:rPr>
                  <a:t>&gt;</a:t>
                </a:r>
              </a:p>
            </p:txBody>
          </p:sp>
        </p:grpSp>
        <p:pic>
          <p:nvPicPr>
            <p:cNvPr id="140" name="Picture 1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768" y="2843980"/>
              <a:ext cx="320575" cy="640080"/>
            </a:xfrm>
            <a:prstGeom prst="rect">
              <a:avLst/>
            </a:prstGeom>
          </p:spPr>
        </p:pic>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193" y="2839794"/>
              <a:ext cx="320575" cy="640080"/>
            </a:xfrm>
            <a:prstGeom prst="rect">
              <a:avLst/>
            </a:prstGeom>
          </p:spPr>
        </p:pic>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343" y="2844533"/>
              <a:ext cx="320575" cy="640080"/>
            </a:xfrm>
            <a:prstGeom prst="rect">
              <a:avLst/>
            </a:prstGeom>
          </p:spPr>
        </p:pic>
        <p:pic>
          <p:nvPicPr>
            <p:cNvPr id="143" name="Picture 1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918" y="2839794"/>
              <a:ext cx="320575" cy="640080"/>
            </a:xfrm>
            <a:prstGeom prst="rect">
              <a:avLst/>
            </a:prstGeom>
          </p:spPr>
        </p:pic>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768" y="3487139"/>
              <a:ext cx="320575" cy="640080"/>
            </a:xfrm>
            <a:prstGeom prst="rect">
              <a:avLst/>
            </a:prstGeom>
          </p:spPr>
        </p:pic>
        <p:pic>
          <p:nvPicPr>
            <p:cNvPr id="145" name="Picture 1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193" y="3484060"/>
              <a:ext cx="320575" cy="640080"/>
            </a:xfrm>
            <a:prstGeom prst="rect">
              <a:avLst/>
            </a:prstGeom>
          </p:spPr>
        </p:pic>
        <p:pic>
          <p:nvPicPr>
            <p:cNvPr id="146" name="Picture 1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343" y="3487692"/>
              <a:ext cx="320575" cy="640080"/>
            </a:xfrm>
            <a:prstGeom prst="rect">
              <a:avLst/>
            </a:prstGeom>
          </p:spPr>
        </p:pic>
        <p:pic>
          <p:nvPicPr>
            <p:cNvPr id="147" name="Picture 1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918" y="3482953"/>
              <a:ext cx="320575" cy="640080"/>
            </a:xfrm>
            <a:prstGeom prst="rect">
              <a:avLst/>
            </a:prstGeom>
          </p:spPr>
        </p:pic>
        <p:pic>
          <p:nvPicPr>
            <p:cNvPr id="148" name="Picture 1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768" y="4131405"/>
              <a:ext cx="320575" cy="640080"/>
            </a:xfrm>
            <a:prstGeom prst="rect">
              <a:avLst/>
            </a:prstGeom>
          </p:spPr>
        </p:pic>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193" y="4128326"/>
              <a:ext cx="320575" cy="640080"/>
            </a:xfrm>
            <a:prstGeom prst="rect">
              <a:avLst/>
            </a:prstGeom>
          </p:spPr>
        </p:pic>
        <p:pic>
          <p:nvPicPr>
            <p:cNvPr id="150" name="Picture 1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343" y="4131958"/>
              <a:ext cx="320575" cy="640080"/>
            </a:xfrm>
            <a:prstGeom prst="rect">
              <a:avLst/>
            </a:prstGeom>
          </p:spPr>
        </p:pic>
        <p:pic>
          <p:nvPicPr>
            <p:cNvPr id="151" name="Picture 1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918" y="4127219"/>
              <a:ext cx="320575" cy="640080"/>
            </a:xfrm>
            <a:prstGeom prst="rect">
              <a:avLst/>
            </a:prstGeom>
          </p:spPr>
        </p:pic>
        <p:pic>
          <p:nvPicPr>
            <p:cNvPr id="155" name="Picture 1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715" y="2844657"/>
              <a:ext cx="317878" cy="641905"/>
            </a:xfrm>
            <a:prstGeom prst="rect">
              <a:avLst/>
            </a:prstGeom>
          </p:spPr>
        </p:pic>
        <p:pic>
          <p:nvPicPr>
            <p:cNvPr id="156" name="Picture 1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837" y="2844656"/>
              <a:ext cx="317878" cy="641905"/>
            </a:xfrm>
            <a:prstGeom prst="rect">
              <a:avLst/>
            </a:prstGeom>
          </p:spPr>
        </p:pic>
        <p:pic>
          <p:nvPicPr>
            <p:cNvPr id="160" name="Picture 1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25" y="3483895"/>
              <a:ext cx="317878" cy="641905"/>
            </a:xfrm>
            <a:prstGeom prst="rect">
              <a:avLst/>
            </a:prstGeom>
          </p:spPr>
        </p:pic>
        <p:pic>
          <p:nvPicPr>
            <p:cNvPr id="161" name="Picture 1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947" y="3483894"/>
              <a:ext cx="317878" cy="641905"/>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825" y="4125804"/>
              <a:ext cx="317878" cy="641905"/>
            </a:xfrm>
            <a:prstGeom prst="rect">
              <a:avLst/>
            </a:prstGeom>
          </p:spPr>
        </p:pic>
        <p:pic>
          <p:nvPicPr>
            <p:cNvPr id="165" name="Picture 1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947" y="4125803"/>
              <a:ext cx="317878" cy="641905"/>
            </a:xfrm>
            <a:prstGeom prst="rect">
              <a:avLst/>
            </a:prstGeom>
          </p:spPr>
        </p:pic>
      </p:grpSp>
    </p:spTree>
    <p:extLst>
      <p:ext uri="{BB962C8B-B14F-4D97-AF65-F5344CB8AC3E}">
        <p14:creationId xmlns:p14="http://schemas.microsoft.com/office/powerpoint/2010/main" val="86736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Identifiable Victim Effect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629" y="2638271"/>
            <a:ext cx="3457065" cy="2368445"/>
          </a:xfrm>
        </p:spPr>
      </p:pic>
      <p:grpSp>
        <p:nvGrpSpPr>
          <p:cNvPr id="61" name="Group 60"/>
          <p:cNvGrpSpPr/>
          <p:nvPr/>
        </p:nvGrpSpPr>
        <p:grpSpPr>
          <a:xfrm>
            <a:off x="5549360" y="2854776"/>
            <a:ext cx="2564600" cy="1935434"/>
            <a:chOff x="5406780" y="1704724"/>
            <a:chExt cx="2564600" cy="1935434"/>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505" y="1705831"/>
              <a:ext cx="320575" cy="6400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30" y="1704724"/>
              <a:ext cx="320575" cy="640080"/>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355" y="1704724"/>
              <a:ext cx="320575" cy="64008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780" y="1707914"/>
              <a:ext cx="320575" cy="640080"/>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655" y="1712100"/>
              <a:ext cx="320575" cy="640080"/>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080" y="1712100"/>
              <a:ext cx="320575" cy="640080"/>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230" y="1712653"/>
              <a:ext cx="320575" cy="640080"/>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805" y="1707914"/>
              <a:ext cx="320575" cy="640080"/>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505" y="2348990"/>
              <a:ext cx="320575" cy="640080"/>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30" y="2347883"/>
              <a:ext cx="320575" cy="640080"/>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355" y="2347883"/>
              <a:ext cx="320575" cy="640080"/>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780" y="2351073"/>
              <a:ext cx="320575" cy="640080"/>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655" y="2355259"/>
              <a:ext cx="320575" cy="640080"/>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080" y="2355259"/>
              <a:ext cx="320575" cy="640080"/>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230" y="2355812"/>
              <a:ext cx="320575" cy="640080"/>
            </a:xfrm>
            <a:prstGeom prst="rect">
              <a:avLst/>
            </a:prstGeom>
          </p:spPr>
        </p:pic>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805" y="2351073"/>
              <a:ext cx="320575" cy="640080"/>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505" y="2993256"/>
              <a:ext cx="320575" cy="64008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7930" y="2992149"/>
              <a:ext cx="320575" cy="640080"/>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355" y="2992149"/>
              <a:ext cx="320575" cy="640080"/>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780" y="2995339"/>
              <a:ext cx="320575" cy="640080"/>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9655" y="2999525"/>
              <a:ext cx="320575" cy="640080"/>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080" y="2999525"/>
              <a:ext cx="320575" cy="640080"/>
            </a:xfrm>
            <a:prstGeom prst="rect">
              <a:avLst/>
            </a:prstGeom>
          </p:spPr>
        </p:pic>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0230" y="3000078"/>
              <a:ext cx="320575" cy="640080"/>
            </a:xfrm>
            <a:prstGeom prst="rect">
              <a:avLst/>
            </a:prstGeom>
          </p:spPr>
        </p:pic>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0805" y="2995339"/>
              <a:ext cx="320575" cy="640080"/>
            </a:xfrm>
            <a:prstGeom prst="rect">
              <a:avLst/>
            </a:prstGeom>
          </p:spPr>
        </p:pic>
      </p:grpSp>
      <p:sp>
        <p:nvSpPr>
          <p:cNvPr id="65" name="TextBox 64"/>
          <p:cNvSpPr txBox="1"/>
          <p:nvPr/>
        </p:nvSpPr>
        <p:spPr>
          <a:xfrm flipH="1">
            <a:off x="4247373" y="2625023"/>
            <a:ext cx="1108444" cy="2400657"/>
          </a:xfrm>
          <a:prstGeom prst="rect">
            <a:avLst/>
          </a:prstGeom>
          <a:noFill/>
        </p:spPr>
        <p:txBody>
          <a:bodyPr wrap="square" rtlCol="0">
            <a:spAutoFit/>
          </a:bodyPr>
          <a:lstStyle/>
          <a:p>
            <a:pPr algn="ctr"/>
            <a:r>
              <a:rPr lang="en-US" sz="15000" dirty="0">
                <a:solidFill>
                  <a:srgbClr val="FFC000"/>
                </a:solidFill>
              </a:rPr>
              <a:t>&gt;</a:t>
            </a:r>
          </a:p>
        </p:txBody>
      </p:sp>
    </p:spTree>
    <p:extLst>
      <p:ext uri="{BB962C8B-B14F-4D97-AF65-F5344CB8AC3E}">
        <p14:creationId xmlns:p14="http://schemas.microsoft.com/office/powerpoint/2010/main" val="6653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pPr marL="0" indent="0">
              <a:buNone/>
            </a:pPr>
            <a:endParaRPr lang="en-US" dirty="0"/>
          </a:p>
          <a:p>
            <a:pPr marL="0" indent="0" algn="ctr">
              <a:buNone/>
            </a:pPr>
            <a:r>
              <a:rPr lang="en-US" b="1" dirty="0">
                <a:solidFill>
                  <a:srgbClr val="FFC000"/>
                </a:solidFill>
              </a:rPr>
              <a:t>Can people be taught to value lives consistently? </a:t>
            </a:r>
          </a:p>
        </p:txBody>
      </p:sp>
    </p:spTree>
    <p:extLst>
      <p:ext uri="{BB962C8B-B14F-4D97-AF65-F5344CB8AC3E}">
        <p14:creationId xmlns:p14="http://schemas.microsoft.com/office/powerpoint/2010/main" val="1995770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p:cNvGrpSpPr/>
          <p:nvPr/>
        </p:nvGrpSpPr>
        <p:grpSpPr>
          <a:xfrm>
            <a:off x="1131000" y="427900"/>
            <a:ext cx="6540662" cy="2229269"/>
            <a:chOff x="1131000" y="427900"/>
            <a:chExt cx="6540662" cy="2229269"/>
          </a:xfrm>
        </p:grpSpPr>
        <p:cxnSp>
          <p:nvCxnSpPr>
            <p:cNvPr id="6" name="Straight Arrow Connector 5"/>
            <p:cNvCxnSpPr>
              <a:endCxn id="8" idx="0"/>
            </p:cNvCxnSpPr>
            <p:nvPr/>
          </p:nvCxnSpPr>
          <p:spPr>
            <a:xfrm flipH="1">
              <a:off x="2397888" y="427900"/>
              <a:ext cx="2323426" cy="1213606"/>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endCxn id="96" idx="0"/>
            </p:cNvCxnSpPr>
            <p:nvPr/>
          </p:nvCxnSpPr>
          <p:spPr>
            <a:xfrm>
              <a:off x="4690317" y="427900"/>
              <a:ext cx="2136454" cy="1167440"/>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31000" y="1641506"/>
              <a:ext cx="2533776" cy="1015663"/>
            </a:xfrm>
            <a:prstGeom prst="rect">
              <a:avLst/>
            </a:prstGeom>
            <a:noFill/>
          </p:spPr>
          <p:txBody>
            <a:bodyPr wrap="square" rtlCol="0">
              <a:spAutoFit/>
            </a:bodyPr>
            <a:lstStyle/>
            <a:p>
              <a:pPr algn="ctr"/>
              <a:r>
                <a:rPr lang="en-US" sz="3000" b="1" dirty="0" err="1">
                  <a:solidFill>
                    <a:srgbClr val="FFC000"/>
                  </a:solidFill>
                </a:rPr>
                <a:t>Debiasing</a:t>
              </a:r>
              <a:r>
                <a:rPr lang="en-US" sz="3000" b="1" dirty="0">
                  <a:solidFill>
                    <a:srgbClr val="FFC000"/>
                  </a:solidFill>
                </a:rPr>
                <a:t> Intervention</a:t>
              </a:r>
            </a:p>
          </p:txBody>
        </p:sp>
        <p:sp>
          <p:nvSpPr>
            <p:cNvPr id="96" name="TextBox 95"/>
            <p:cNvSpPr txBox="1"/>
            <p:nvPr/>
          </p:nvSpPr>
          <p:spPr>
            <a:xfrm>
              <a:off x="5981880" y="1595340"/>
              <a:ext cx="1689782" cy="553998"/>
            </a:xfrm>
            <a:prstGeom prst="rect">
              <a:avLst/>
            </a:prstGeom>
            <a:noFill/>
          </p:spPr>
          <p:txBody>
            <a:bodyPr wrap="square" rtlCol="0">
              <a:spAutoFit/>
            </a:bodyPr>
            <a:lstStyle/>
            <a:p>
              <a:pPr algn="ctr"/>
              <a:r>
                <a:rPr lang="en-US" sz="3000" b="1" dirty="0">
                  <a:solidFill>
                    <a:srgbClr val="FFC000"/>
                  </a:solidFill>
                </a:rPr>
                <a:t>Control </a:t>
              </a:r>
            </a:p>
          </p:txBody>
        </p:sp>
      </p:grpSp>
      <p:grpSp>
        <p:nvGrpSpPr>
          <p:cNvPr id="147" name="Group 146"/>
          <p:cNvGrpSpPr/>
          <p:nvPr/>
        </p:nvGrpSpPr>
        <p:grpSpPr>
          <a:xfrm>
            <a:off x="240235" y="2149338"/>
            <a:ext cx="6621961" cy="4204033"/>
            <a:chOff x="240235" y="2149338"/>
            <a:chExt cx="6621961" cy="4204033"/>
          </a:xfrm>
        </p:grpSpPr>
        <p:cxnSp>
          <p:nvCxnSpPr>
            <p:cNvPr id="13" name="Straight Arrow Connector 12"/>
            <p:cNvCxnSpPr>
              <a:stCxn id="8" idx="2"/>
              <a:endCxn id="79" idx="0"/>
            </p:cNvCxnSpPr>
            <p:nvPr/>
          </p:nvCxnSpPr>
          <p:spPr>
            <a:xfrm flipH="1">
              <a:off x="1225823" y="2657169"/>
              <a:ext cx="1172065" cy="1635862"/>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6" idx="2"/>
              <a:endCxn id="39" idx="0"/>
            </p:cNvCxnSpPr>
            <p:nvPr/>
          </p:nvCxnSpPr>
          <p:spPr>
            <a:xfrm flipH="1">
              <a:off x="5780443" y="2149338"/>
              <a:ext cx="1046328" cy="2143694"/>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240235" y="4405218"/>
              <a:ext cx="2095494" cy="1948153"/>
              <a:chOff x="1832980" y="3825580"/>
              <a:chExt cx="3033488" cy="2820195"/>
            </a:xfrm>
          </p:grpSpPr>
          <p:pic>
            <p:nvPicPr>
              <p:cNvPr id="125" name="Picture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80" y="3825580"/>
                <a:ext cx="3033488" cy="2820195"/>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8601">
                <a:off x="1940662" y="4822104"/>
                <a:ext cx="1729459" cy="115195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threePt" dir="t"/>
              </a:scene3d>
              <a:sp3d contourW="12700" prstMaterial="matte">
                <a:bevelT w="63500" h="50800"/>
                <a:contourClr>
                  <a:srgbClr val="C0C0C0"/>
                </a:contourClr>
              </a:sp3d>
            </p:spPr>
          </p:pic>
        </p:grpSp>
        <p:grpSp>
          <p:nvGrpSpPr>
            <p:cNvPr id="128" name="Group 127"/>
            <p:cNvGrpSpPr/>
            <p:nvPr/>
          </p:nvGrpSpPr>
          <p:grpSpPr>
            <a:xfrm>
              <a:off x="4766702" y="4308529"/>
              <a:ext cx="2095494" cy="1948153"/>
              <a:chOff x="1832980" y="3825580"/>
              <a:chExt cx="3033488" cy="2820195"/>
            </a:xfrm>
          </p:grpSpPr>
          <p:pic>
            <p:nvPicPr>
              <p:cNvPr id="132" name="Picture 1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980" y="3825580"/>
                <a:ext cx="3033488" cy="2820195"/>
              </a:xfrm>
              <a:prstGeom prst="rect">
                <a:avLst/>
              </a:prstGeom>
            </p:spPr>
          </p:pic>
          <p:pic>
            <p:nvPicPr>
              <p:cNvPr id="133" name="Picture 1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8601">
                <a:off x="1940662" y="4822104"/>
                <a:ext cx="1729459" cy="115195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threePt" dir="t"/>
              </a:scene3d>
              <a:sp3d contourW="12700" prstMaterial="matte">
                <a:bevelT w="63500" h="50800"/>
                <a:contourClr>
                  <a:srgbClr val="C0C0C0"/>
                </a:contourClr>
              </a:sp3d>
            </p:spPr>
          </p:pic>
        </p:grpSp>
      </p:grpSp>
      <p:grpSp>
        <p:nvGrpSpPr>
          <p:cNvPr id="146" name="Group 145"/>
          <p:cNvGrpSpPr/>
          <p:nvPr/>
        </p:nvGrpSpPr>
        <p:grpSpPr>
          <a:xfrm>
            <a:off x="2397888" y="2149338"/>
            <a:ext cx="6684120" cy="4204033"/>
            <a:chOff x="2397888" y="2149338"/>
            <a:chExt cx="6684120" cy="4204033"/>
          </a:xfrm>
        </p:grpSpPr>
        <p:cxnSp>
          <p:nvCxnSpPr>
            <p:cNvPr id="16" name="Straight Arrow Connector 15"/>
            <p:cNvCxnSpPr>
              <a:stCxn id="8" idx="2"/>
              <a:endCxn id="77" idx="0"/>
            </p:cNvCxnSpPr>
            <p:nvPr/>
          </p:nvCxnSpPr>
          <p:spPr>
            <a:xfrm>
              <a:off x="2397888" y="2657169"/>
              <a:ext cx="1047747" cy="1635862"/>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96" idx="2"/>
              <a:endCxn id="43" idx="0"/>
            </p:cNvCxnSpPr>
            <p:nvPr/>
          </p:nvCxnSpPr>
          <p:spPr>
            <a:xfrm>
              <a:off x="6826771" y="2149338"/>
              <a:ext cx="1173485" cy="2143694"/>
            </a:xfrm>
            <a:prstGeom prst="straightConnector1">
              <a:avLst/>
            </a:prstGeom>
            <a:ln w="76200">
              <a:tailEnd type="triangle" w="lg" len="med"/>
            </a:ln>
          </p:spPr>
          <p:style>
            <a:lnRef idx="2">
              <a:schemeClr val="accent1"/>
            </a:lnRef>
            <a:fillRef idx="0">
              <a:schemeClr val="accent1"/>
            </a:fillRef>
            <a:effectRef idx="1">
              <a:schemeClr val="accent1"/>
            </a:effectRef>
            <a:fontRef idx="minor">
              <a:schemeClr val="tx1"/>
            </a:fontRef>
          </p:style>
        </p:cxnSp>
        <p:grpSp>
          <p:nvGrpSpPr>
            <p:cNvPr id="145" name="Group 144"/>
            <p:cNvGrpSpPr/>
            <p:nvPr/>
          </p:nvGrpSpPr>
          <p:grpSpPr>
            <a:xfrm>
              <a:off x="2460047" y="4308529"/>
              <a:ext cx="6621961" cy="2044842"/>
              <a:chOff x="2460047" y="4308529"/>
              <a:chExt cx="6621961" cy="2044842"/>
            </a:xfrm>
          </p:grpSpPr>
          <p:grpSp>
            <p:nvGrpSpPr>
              <p:cNvPr id="122" name="Group 121"/>
              <p:cNvGrpSpPr/>
              <p:nvPr/>
            </p:nvGrpSpPr>
            <p:grpSpPr>
              <a:xfrm>
                <a:off x="2460047" y="4405218"/>
                <a:ext cx="2095494" cy="1948153"/>
                <a:chOff x="6884516" y="2979747"/>
                <a:chExt cx="2467938" cy="2294410"/>
              </a:xfrm>
            </p:grpSpPr>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516" y="2979747"/>
                  <a:ext cx="2467938" cy="2294410"/>
                </a:xfrm>
                <a:prstGeom prst="rect">
                  <a:avLst/>
                </a:prstGeom>
              </p:spPr>
            </p:pic>
            <p:pic>
              <p:nvPicPr>
                <p:cNvPr id="124" name="Picture 1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6896">
                  <a:off x="7082038" y="3751512"/>
                  <a:ext cx="1171723" cy="10604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threePt" dir="t"/>
                </a:scene3d>
                <a:sp3d contourW="12700" prstMaterial="matte">
                  <a:bevelT w="63500" h="50800"/>
                  <a:contourClr>
                    <a:srgbClr val="C0C0C0"/>
                  </a:contourClr>
                </a:sp3d>
              </p:spPr>
            </p:pic>
          </p:grpSp>
          <p:grpSp>
            <p:nvGrpSpPr>
              <p:cNvPr id="129" name="Group 128"/>
              <p:cNvGrpSpPr/>
              <p:nvPr/>
            </p:nvGrpSpPr>
            <p:grpSpPr>
              <a:xfrm>
                <a:off x="6986514" y="4308529"/>
                <a:ext cx="2095494" cy="1948153"/>
                <a:chOff x="6884516" y="2979747"/>
                <a:chExt cx="2467938" cy="2294410"/>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516" y="2979747"/>
                  <a:ext cx="2467938" cy="2294410"/>
                </a:xfrm>
                <a:prstGeom prst="rect">
                  <a:avLst/>
                </a:prstGeom>
              </p:spPr>
            </p:pic>
            <p:pic>
              <p:nvPicPr>
                <p:cNvPr id="131" name="Picture 1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6896">
                  <a:off x="7082038" y="3751512"/>
                  <a:ext cx="1171723" cy="106044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threePt" dir="t"/>
                </a:scene3d>
                <a:sp3d contourW="12700" prstMaterial="matte">
                  <a:bevelT w="63500" h="50800"/>
                  <a:contourClr>
                    <a:srgbClr val="C0C0C0"/>
                  </a:contourClr>
                </a:sp3d>
              </p:spPr>
            </p:pic>
          </p:grpSp>
        </p:grpSp>
      </p:grpSp>
    </p:spTree>
    <p:extLst>
      <p:ext uri="{BB962C8B-B14F-4D97-AF65-F5344CB8AC3E}">
        <p14:creationId xmlns:p14="http://schemas.microsoft.com/office/powerpoint/2010/main" val="20603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a:t>
            </a:r>
            <a:r>
              <a:rPr lang="en-US" dirty="0" err="1"/>
              <a:t>debiasing</a:t>
            </a:r>
            <a:r>
              <a:rPr lang="en-US" dirty="0"/>
              <a:t> efforts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7323" y="1600200"/>
            <a:ext cx="6829354" cy="4525963"/>
          </a:xfrm>
        </p:spPr>
      </p:pic>
      <p:sp>
        <p:nvSpPr>
          <p:cNvPr id="5" name="TextBox 4"/>
          <p:cNvSpPr txBox="1"/>
          <p:nvPr/>
        </p:nvSpPr>
        <p:spPr>
          <a:xfrm>
            <a:off x="5249686" y="6423352"/>
            <a:ext cx="3954929" cy="369332"/>
          </a:xfrm>
          <a:prstGeom prst="rect">
            <a:avLst/>
          </a:prstGeom>
          <a:noFill/>
        </p:spPr>
        <p:txBody>
          <a:bodyPr wrap="none" rtlCol="0">
            <a:spAutoFit/>
          </a:bodyPr>
          <a:lstStyle/>
          <a:p>
            <a:r>
              <a:rPr lang="en-US" dirty="0"/>
              <a:t>(Small, </a:t>
            </a:r>
            <a:r>
              <a:rPr lang="en-US" dirty="0" err="1"/>
              <a:t>Loewenstein</a:t>
            </a:r>
            <a:r>
              <a:rPr lang="en-US" dirty="0"/>
              <a:t>, &amp; </a:t>
            </a:r>
            <a:r>
              <a:rPr lang="en-US" dirty="0" err="1"/>
              <a:t>Slovic</a:t>
            </a:r>
            <a:r>
              <a:rPr lang="en-US" dirty="0"/>
              <a:t>, 2007)</a:t>
            </a:r>
          </a:p>
        </p:txBody>
      </p:sp>
      <p:grpSp>
        <p:nvGrpSpPr>
          <p:cNvPr id="22" name="Group 21"/>
          <p:cNvGrpSpPr/>
          <p:nvPr/>
        </p:nvGrpSpPr>
        <p:grpSpPr>
          <a:xfrm>
            <a:off x="3008219" y="1943931"/>
            <a:ext cx="813562" cy="2953834"/>
            <a:chOff x="2992721" y="1959429"/>
            <a:chExt cx="813562" cy="2953834"/>
          </a:xfrm>
        </p:grpSpPr>
        <p:grpSp>
          <p:nvGrpSpPr>
            <p:cNvPr id="19" name="Group 18"/>
            <p:cNvGrpSpPr/>
            <p:nvPr/>
          </p:nvGrpSpPr>
          <p:grpSpPr>
            <a:xfrm>
              <a:off x="2992722" y="1959429"/>
              <a:ext cx="813561" cy="2946400"/>
              <a:chOff x="3000156" y="1959429"/>
              <a:chExt cx="644079" cy="2946400"/>
            </a:xfrm>
            <a:effectLst>
              <a:outerShdw blurRad="50800" dist="50800" dir="5400000" algn="ctr" rotWithShape="0">
                <a:schemeClr val="tx1"/>
              </a:outerShdw>
            </a:effectLst>
          </p:grpSpPr>
          <p:sp>
            <p:nvSpPr>
              <p:cNvPr id="7" name="Rectangle 6"/>
              <p:cNvSpPr/>
              <p:nvPr/>
            </p:nvSpPr>
            <p:spPr>
              <a:xfrm>
                <a:off x="3001408" y="1959429"/>
                <a:ext cx="638828" cy="2946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004155" y="2383518"/>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00156" y="2799443"/>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00156" y="3228068"/>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000156" y="3643993"/>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00156" y="4488543"/>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00156" y="4069443"/>
                <a:ext cx="64008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0" name="Straight Connector 19"/>
            <p:cNvCxnSpPr/>
            <p:nvPr/>
          </p:nvCxnSpPr>
          <p:spPr>
            <a:xfrm>
              <a:off x="2992722" y="4913263"/>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992721" y="1973475"/>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5173101" y="1943931"/>
            <a:ext cx="813562" cy="2946959"/>
            <a:chOff x="5188599" y="1959429"/>
            <a:chExt cx="813562" cy="2946959"/>
          </a:xfrm>
        </p:grpSpPr>
        <p:grpSp>
          <p:nvGrpSpPr>
            <p:cNvPr id="32" name="Group 31"/>
            <p:cNvGrpSpPr/>
            <p:nvPr/>
          </p:nvGrpSpPr>
          <p:grpSpPr>
            <a:xfrm>
              <a:off x="5188600" y="1959988"/>
              <a:ext cx="813561" cy="2946400"/>
              <a:chOff x="6534590" y="1966863"/>
              <a:chExt cx="813561" cy="2946400"/>
            </a:xfrm>
          </p:grpSpPr>
          <p:sp>
            <p:nvSpPr>
              <p:cNvPr id="24" name="Rectangle 23"/>
              <p:cNvSpPr/>
              <p:nvPr/>
            </p:nvSpPr>
            <p:spPr>
              <a:xfrm>
                <a:off x="6536171" y="1966863"/>
                <a:ext cx="806928" cy="2946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539641" y="2390952"/>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34590" y="2806877"/>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534590" y="3235502"/>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534590" y="3651427"/>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534590" y="4495977"/>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534590" y="4076877"/>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5" name="Straight Connector 34"/>
            <p:cNvCxnSpPr/>
            <p:nvPr/>
          </p:nvCxnSpPr>
          <p:spPr>
            <a:xfrm>
              <a:off x="5188599" y="1959429"/>
              <a:ext cx="808510"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5181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Implicit </a:t>
            </a:r>
            <a:r>
              <a:rPr lang="en-US" dirty="0" err="1"/>
              <a:t>debiasing</a:t>
            </a:r>
            <a:r>
              <a:rPr lang="en-US" dirty="0"/>
              <a:t> efforts </a:t>
            </a:r>
            <a:br>
              <a:rPr lang="en-US" dirty="0"/>
            </a:br>
            <a:r>
              <a:rPr lang="en-US" dirty="0"/>
              <a:t>(adding statistics)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4680" y="1600200"/>
            <a:ext cx="6434639" cy="4525963"/>
          </a:xfrm>
        </p:spPr>
      </p:pic>
      <p:sp>
        <p:nvSpPr>
          <p:cNvPr id="5" name="TextBox 4"/>
          <p:cNvSpPr txBox="1"/>
          <p:nvPr/>
        </p:nvSpPr>
        <p:spPr>
          <a:xfrm>
            <a:off x="5266015" y="6439681"/>
            <a:ext cx="3954929" cy="369332"/>
          </a:xfrm>
          <a:prstGeom prst="rect">
            <a:avLst/>
          </a:prstGeom>
          <a:noFill/>
        </p:spPr>
        <p:txBody>
          <a:bodyPr wrap="none" rtlCol="0">
            <a:spAutoFit/>
          </a:bodyPr>
          <a:lstStyle/>
          <a:p>
            <a:r>
              <a:rPr lang="en-US" dirty="0"/>
              <a:t>(Small, </a:t>
            </a:r>
            <a:r>
              <a:rPr lang="en-US" dirty="0" err="1"/>
              <a:t>Loewenstein</a:t>
            </a:r>
            <a:r>
              <a:rPr lang="en-US" dirty="0"/>
              <a:t>, &amp; </a:t>
            </a:r>
            <a:r>
              <a:rPr lang="en-US" dirty="0" err="1"/>
              <a:t>Slovic</a:t>
            </a:r>
            <a:r>
              <a:rPr lang="en-US"/>
              <a:t>, 2007</a:t>
            </a:r>
            <a:r>
              <a:rPr lang="en-US" dirty="0"/>
              <a:t>)</a:t>
            </a:r>
          </a:p>
        </p:txBody>
      </p:sp>
      <p:grpSp>
        <p:nvGrpSpPr>
          <p:cNvPr id="27" name="Group 26"/>
          <p:cNvGrpSpPr/>
          <p:nvPr/>
        </p:nvGrpSpPr>
        <p:grpSpPr>
          <a:xfrm>
            <a:off x="5989894" y="1867708"/>
            <a:ext cx="1184057" cy="2926688"/>
            <a:chOff x="5989894" y="1883206"/>
            <a:chExt cx="1184057" cy="2926688"/>
          </a:xfrm>
        </p:grpSpPr>
        <p:sp>
          <p:nvSpPr>
            <p:cNvPr id="3" name="Rectangle 2"/>
            <p:cNvSpPr/>
            <p:nvPr/>
          </p:nvSpPr>
          <p:spPr>
            <a:xfrm>
              <a:off x="6089579" y="1883206"/>
              <a:ext cx="969819" cy="292668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089579" y="3840921"/>
              <a:ext cx="1084372"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89894" y="4335291"/>
              <a:ext cx="1084372"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067277" y="3353984"/>
              <a:ext cx="1084372"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074711" y="2863331"/>
              <a:ext cx="1084372"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059843" y="2372677"/>
              <a:ext cx="1084372" cy="0"/>
            </a:xfrm>
            <a:prstGeom prst="line">
              <a:avLst/>
            </a:prstGeom>
            <a:ln w="127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28732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We give</a:t>
            </a:r>
          </a:p>
        </p:txBody>
      </p:sp>
      <p:sp>
        <p:nvSpPr>
          <p:cNvPr id="3" name="Content Placeholder 2"/>
          <p:cNvSpPr>
            <a:spLocks noGrp="1"/>
          </p:cNvSpPr>
          <p:nvPr>
            <p:ph idx="1"/>
          </p:nvPr>
        </p:nvSpPr>
        <p:spPr/>
        <p:txBody>
          <a:bodyPr>
            <a:normAutofit/>
          </a:bodyPr>
          <a:lstStyle/>
          <a:p>
            <a:r>
              <a:rPr lang="en-US" dirty="0"/>
              <a:t>Private donations</a:t>
            </a:r>
          </a:p>
          <a:p>
            <a:pPr lvl="1"/>
            <a:r>
              <a:rPr lang="en-US" b="1" dirty="0"/>
              <a:t>$358,000,000,000</a:t>
            </a:r>
          </a:p>
          <a:p>
            <a:r>
              <a:rPr lang="en-US" dirty="0"/>
              <a:t>Volunteerism</a:t>
            </a:r>
          </a:p>
          <a:p>
            <a:pPr lvl="1"/>
            <a:r>
              <a:rPr lang="en-US" b="1" dirty="0"/>
              <a:t>8 billion man-hours</a:t>
            </a:r>
          </a:p>
          <a:p>
            <a:r>
              <a:rPr lang="en-US" dirty="0"/>
              <a:t>Charitable organizations</a:t>
            </a:r>
          </a:p>
          <a:p>
            <a:pPr lvl="1"/>
            <a:r>
              <a:rPr lang="en-US" b="1" dirty="0"/>
              <a:t>1,507,231 registered nonprofits</a:t>
            </a:r>
          </a:p>
        </p:txBody>
      </p:sp>
      <p:sp>
        <p:nvSpPr>
          <p:cNvPr id="4" name="TextBox 3"/>
          <p:cNvSpPr txBox="1"/>
          <p:nvPr/>
        </p:nvSpPr>
        <p:spPr>
          <a:xfrm>
            <a:off x="5323109" y="6351592"/>
            <a:ext cx="3930435" cy="830997"/>
          </a:xfrm>
          <a:prstGeom prst="rect">
            <a:avLst/>
          </a:prstGeom>
          <a:noFill/>
        </p:spPr>
        <p:txBody>
          <a:bodyPr wrap="none" rtlCol="0">
            <a:spAutoFit/>
          </a:bodyPr>
          <a:lstStyle/>
          <a:p>
            <a:r>
              <a:rPr lang="en-US" sz="1200" dirty="0">
                <a:latin typeface="Arial" charset="0"/>
                <a:ea typeface="Arial" charset="0"/>
                <a:cs typeface="Arial" charset="0"/>
              </a:rPr>
              <a:t>(National Philanthropic Trust, 2015; Giving USA, 2015; </a:t>
            </a:r>
          </a:p>
          <a:p>
            <a:r>
              <a:rPr lang="en-US" sz="1200" dirty="0">
                <a:latin typeface="Arial" charset="0"/>
                <a:ea typeface="Arial" charset="0"/>
                <a:cs typeface="Arial" charset="0"/>
              </a:rPr>
              <a:t>National Center for Chartable Statistics, 2015)</a:t>
            </a:r>
          </a:p>
          <a:p>
            <a:endParaRPr lang="en-US" sz="120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21678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Conclusions from Small &amp; Co.</a:t>
            </a:r>
          </a:p>
        </p:txBody>
      </p:sp>
      <p:sp>
        <p:nvSpPr>
          <p:cNvPr id="3" name="Content Placeholder 2"/>
          <p:cNvSpPr>
            <a:spLocks noGrp="1"/>
          </p:cNvSpPr>
          <p:nvPr>
            <p:ph idx="1"/>
          </p:nvPr>
        </p:nvSpPr>
        <p:spPr/>
        <p:txBody>
          <a:bodyPr>
            <a:normAutofit/>
          </a:bodyPr>
          <a:lstStyle/>
          <a:p>
            <a:r>
              <a:rPr lang="is-IS" dirty="0"/>
              <a:t>Bias is pervasive and subborn, but it can be harnessed for good (Poster child, Singer’s pond example) </a:t>
            </a:r>
            <a:endParaRPr lang="en-US" dirty="0"/>
          </a:p>
        </p:txBody>
      </p:sp>
    </p:spTree>
    <p:extLst>
      <p:ext uri="{BB962C8B-B14F-4D97-AF65-F5344CB8AC3E}">
        <p14:creationId xmlns:p14="http://schemas.microsoft.com/office/powerpoint/2010/main" val="1322918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give?</a:t>
            </a:r>
          </a:p>
        </p:txBody>
      </p:sp>
      <p:sp>
        <p:nvSpPr>
          <p:cNvPr id="3" name="Content Placeholder 2"/>
          <p:cNvSpPr>
            <a:spLocks noGrp="1"/>
          </p:cNvSpPr>
          <p:nvPr>
            <p:ph idx="1"/>
          </p:nvPr>
        </p:nvSpPr>
        <p:spPr/>
        <p:txBody>
          <a:bodyPr>
            <a:normAutofit/>
          </a:bodyPr>
          <a:lstStyle/>
          <a:p>
            <a:r>
              <a:rPr lang="en-US" dirty="0"/>
              <a:t>Proximate theories:</a:t>
            </a:r>
          </a:p>
          <a:p>
            <a:pPr lvl="1"/>
            <a:r>
              <a:rPr lang="en-US" sz="2000" b="1" dirty="0"/>
              <a:t>Want to experience a “warm glow” (</a:t>
            </a:r>
            <a:r>
              <a:rPr lang="en-US" sz="2000" b="1" dirty="0" err="1"/>
              <a:t>Andreoni</a:t>
            </a:r>
            <a:r>
              <a:rPr lang="en-US" sz="2000" b="1" dirty="0"/>
              <a:t>, 1990)</a:t>
            </a:r>
          </a:p>
          <a:p>
            <a:pPr lvl="1"/>
            <a:r>
              <a:rPr lang="en-US" sz="2000" b="1" dirty="0"/>
              <a:t>Aspire to “do the right thing” (Dawes &amp; </a:t>
            </a:r>
            <a:r>
              <a:rPr lang="en-US" sz="2000" b="1" dirty="0" err="1"/>
              <a:t>Thaler</a:t>
            </a:r>
            <a:r>
              <a:rPr lang="en-US" sz="2000" b="1" dirty="0"/>
              <a:t>, 1988)</a:t>
            </a:r>
          </a:p>
          <a:p>
            <a:pPr lvl="1"/>
            <a:r>
              <a:rPr lang="en-US" sz="2000" b="1" dirty="0"/>
              <a:t>Need to view ourselves as compassionate (</a:t>
            </a:r>
            <a:r>
              <a:rPr lang="en-US" sz="2000" b="1" dirty="0" err="1"/>
              <a:t>Schlenker</a:t>
            </a:r>
            <a:r>
              <a:rPr lang="en-US" sz="2000" b="1" dirty="0"/>
              <a:t>, 1980)</a:t>
            </a:r>
          </a:p>
          <a:p>
            <a:pPr lvl="1"/>
            <a:r>
              <a:rPr lang="en-US" sz="2000" b="1" dirty="0"/>
              <a:t>Quest for moral satisfaction (</a:t>
            </a:r>
            <a:r>
              <a:rPr lang="en-US" sz="2000" b="1" dirty="0" err="1"/>
              <a:t>Kahneman</a:t>
            </a:r>
            <a:r>
              <a:rPr lang="en-US" sz="2000" b="1" dirty="0"/>
              <a:t> &amp; </a:t>
            </a:r>
            <a:r>
              <a:rPr lang="en-US" sz="2000" b="1" dirty="0" err="1"/>
              <a:t>Knetsch</a:t>
            </a:r>
            <a:r>
              <a:rPr lang="en-US" sz="2000" b="1" dirty="0"/>
              <a:t>, 1992)</a:t>
            </a:r>
          </a:p>
        </p:txBody>
      </p:sp>
    </p:spTree>
    <p:extLst>
      <p:ext uri="{BB962C8B-B14F-4D97-AF65-F5344CB8AC3E}">
        <p14:creationId xmlns:p14="http://schemas.microsoft.com/office/powerpoint/2010/main" val="1420082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give?</a:t>
            </a:r>
          </a:p>
        </p:txBody>
      </p:sp>
      <p:sp>
        <p:nvSpPr>
          <p:cNvPr id="3" name="Content Placeholder 2"/>
          <p:cNvSpPr>
            <a:spLocks noGrp="1"/>
          </p:cNvSpPr>
          <p:nvPr>
            <p:ph idx="1"/>
          </p:nvPr>
        </p:nvSpPr>
        <p:spPr>
          <a:effectLst/>
        </p:spPr>
        <p:txBody>
          <a:bodyPr>
            <a:normAutofit/>
          </a:bodyPr>
          <a:lstStyle/>
          <a:p>
            <a:r>
              <a:rPr lang="en-US" dirty="0">
                <a:solidFill>
                  <a:schemeClr val="tx1">
                    <a:lumMod val="50000"/>
                  </a:schemeClr>
                </a:solidFill>
              </a:rPr>
              <a:t>Proximate theories:</a:t>
            </a:r>
          </a:p>
          <a:p>
            <a:pPr lvl="1"/>
            <a:r>
              <a:rPr lang="en-US" sz="2000" b="1" dirty="0">
                <a:solidFill>
                  <a:schemeClr val="accent4">
                    <a:lumMod val="50000"/>
                  </a:schemeClr>
                </a:solidFill>
              </a:rPr>
              <a:t>Want to experience a “warm glow” (</a:t>
            </a:r>
            <a:r>
              <a:rPr lang="en-US" sz="2000" b="1" dirty="0" err="1">
                <a:solidFill>
                  <a:schemeClr val="accent4">
                    <a:lumMod val="50000"/>
                  </a:schemeClr>
                </a:solidFill>
              </a:rPr>
              <a:t>Andreoni</a:t>
            </a:r>
            <a:r>
              <a:rPr lang="en-US" sz="2000" b="1" dirty="0">
                <a:solidFill>
                  <a:schemeClr val="accent4">
                    <a:lumMod val="50000"/>
                  </a:schemeClr>
                </a:solidFill>
              </a:rPr>
              <a:t>, 1990)</a:t>
            </a:r>
          </a:p>
          <a:p>
            <a:pPr lvl="1"/>
            <a:r>
              <a:rPr lang="en-US" sz="2000" b="1" dirty="0">
                <a:solidFill>
                  <a:schemeClr val="accent4">
                    <a:lumMod val="50000"/>
                  </a:schemeClr>
                </a:solidFill>
              </a:rPr>
              <a:t>Aspire to “do the right thing” (Dawes &amp; </a:t>
            </a:r>
            <a:r>
              <a:rPr lang="en-US" sz="2000" b="1" dirty="0" err="1">
                <a:solidFill>
                  <a:schemeClr val="accent4">
                    <a:lumMod val="50000"/>
                  </a:schemeClr>
                </a:solidFill>
              </a:rPr>
              <a:t>Thaler</a:t>
            </a:r>
            <a:r>
              <a:rPr lang="en-US" sz="2000" b="1" dirty="0">
                <a:solidFill>
                  <a:schemeClr val="accent4">
                    <a:lumMod val="50000"/>
                  </a:schemeClr>
                </a:solidFill>
              </a:rPr>
              <a:t>, 1988)</a:t>
            </a:r>
          </a:p>
          <a:p>
            <a:pPr lvl="1"/>
            <a:r>
              <a:rPr lang="en-US" sz="2000" b="1" dirty="0">
                <a:solidFill>
                  <a:schemeClr val="accent4">
                    <a:lumMod val="50000"/>
                  </a:schemeClr>
                </a:solidFill>
              </a:rPr>
              <a:t>Need to view ourselves as compassionate (</a:t>
            </a:r>
            <a:r>
              <a:rPr lang="en-US" sz="2000" b="1" dirty="0" err="1">
                <a:solidFill>
                  <a:schemeClr val="accent4">
                    <a:lumMod val="50000"/>
                  </a:schemeClr>
                </a:solidFill>
              </a:rPr>
              <a:t>Schlenker</a:t>
            </a:r>
            <a:r>
              <a:rPr lang="en-US" sz="2000" b="1" dirty="0">
                <a:solidFill>
                  <a:schemeClr val="accent4">
                    <a:lumMod val="50000"/>
                  </a:schemeClr>
                </a:solidFill>
              </a:rPr>
              <a:t>, 1980)</a:t>
            </a:r>
          </a:p>
          <a:p>
            <a:pPr lvl="1"/>
            <a:r>
              <a:rPr lang="en-US" sz="2000" b="1" dirty="0">
                <a:solidFill>
                  <a:schemeClr val="accent4">
                    <a:lumMod val="50000"/>
                  </a:schemeClr>
                </a:solidFill>
              </a:rPr>
              <a:t>Quest for moral satisfaction (</a:t>
            </a:r>
            <a:r>
              <a:rPr lang="en-US" sz="2000" b="1" dirty="0" err="1">
                <a:solidFill>
                  <a:schemeClr val="accent4">
                    <a:lumMod val="50000"/>
                  </a:schemeClr>
                </a:solidFill>
              </a:rPr>
              <a:t>Kahneman</a:t>
            </a:r>
            <a:r>
              <a:rPr lang="en-US" sz="2000" b="1" dirty="0">
                <a:solidFill>
                  <a:schemeClr val="accent4">
                    <a:lumMod val="50000"/>
                  </a:schemeClr>
                </a:solidFill>
              </a:rPr>
              <a:t> &amp; </a:t>
            </a:r>
            <a:r>
              <a:rPr lang="en-US" sz="2000" b="1" dirty="0" err="1">
                <a:solidFill>
                  <a:schemeClr val="accent4">
                    <a:lumMod val="50000"/>
                  </a:schemeClr>
                </a:solidFill>
              </a:rPr>
              <a:t>Knetsch</a:t>
            </a:r>
            <a:r>
              <a:rPr lang="en-US" sz="2000" b="1" dirty="0">
                <a:solidFill>
                  <a:schemeClr val="accent4">
                    <a:lumMod val="50000"/>
                  </a:schemeClr>
                </a:solidFill>
              </a:rPr>
              <a:t>, 1992)</a:t>
            </a:r>
          </a:p>
          <a:p>
            <a:r>
              <a:rPr lang="en-US" dirty="0"/>
              <a:t>Ultimate theories?</a:t>
            </a:r>
          </a:p>
        </p:txBody>
      </p:sp>
    </p:spTree>
    <p:extLst>
      <p:ext uri="{BB962C8B-B14F-4D97-AF65-F5344CB8AC3E}">
        <p14:creationId xmlns:p14="http://schemas.microsoft.com/office/powerpoint/2010/main" val="1546472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4000" y="2909787"/>
            <a:ext cx="3354362" cy="3354362"/>
          </a:xfrm>
        </p:spPr>
      </p:pic>
      <p:sp>
        <p:nvSpPr>
          <p:cNvPr id="5" name="Triangle 4"/>
          <p:cNvSpPr/>
          <p:nvPr/>
        </p:nvSpPr>
        <p:spPr>
          <a:xfrm rot="10800000">
            <a:off x="2845008" y="2551800"/>
            <a:ext cx="3050052" cy="4070335"/>
          </a:xfrm>
          <a:prstGeom prst="triangle">
            <a:avLst>
              <a:gd name="adj" fmla="val 9806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39177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4000" y="2909787"/>
            <a:ext cx="3354362" cy="3354362"/>
          </a:xfr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498844" y="310240"/>
            <a:ext cx="740883" cy="1854241"/>
          </a:xfrm>
          <a:prstGeom prst="rect">
            <a:avLst/>
          </a:prstGeom>
          <a:solidFill>
            <a:schemeClr val="tx1"/>
          </a:solidFill>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2067062" y="930729"/>
            <a:ext cx="836938" cy="2094640"/>
          </a:xfrm>
          <a:prstGeom prst="rect">
            <a:avLst/>
          </a:prstGeom>
          <a:solidFill>
            <a:schemeClr val="tx1"/>
          </a:solidFill>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424541" y="2578985"/>
            <a:ext cx="1031206" cy="2580844"/>
          </a:xfrm>
          <a:prstGeom prst="rect">
            <a:avLst/>
          </a:prstGeom>
          <a:solidFill>
            <a:schemeClr val="tx1"/>
          </a:solidFill>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3632400" y="244936"/>
            <a:ext cx="665475" cy="1665514"/>
          </a:xfrm>
          <a:prstGeom prst="rect">
            <a:avLst/>
          </a:prstGeom>
          <a:solidFill>
            <a:schemeClr val="tx1"/>
          </a:solidFill>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7839256" y="3529223"/>
            <a:ext cx="1092771" cy="2734926"/>
          </a:xfrm>
          <a:prstGeom prst="rect">
            <a:avLst/>
          </a:prstGeom>
          <a:solidFill>
            <a:schemeClr val="tx1"/>
          </a:solidFill>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5306865" y="1338943"/>
            <a:ext cx="800018" cy="2002237"/>
          </a:xfrm>
          <a:prstGeom prst="rect">
            <a:avLst/>
          </a:prstGeom>
          <a:solidFill>
            <a:schemeClr val="tx1"/>
          </a:solidFill>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7535733" y="254924"/>
            <a:ext cx="544826" cy="1363558"/>
          </a:xfrm>
          <a:prstGeom prst="rect">
            <a:avLst/>
          </a:prstGeom>
          <a:solidFill>
            <a:schemeClr val="tx1"/>
          </a:solidFill>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6980998" y="1910450"/>
            <a:ext cx="928630" cy="2324122"/>
          </a:xfrm>
          <a:prstGeom prst="rect">
            <a:avLst/>
          </a:prstGeom>
          <a:solidFill>
            <a:schemeClr val="tx1"/>
          </a:solidFill>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a:off x="5143723" y="32953"/>
            <a:ext cx="401621" cy="1005153"/>
          </a:xfrm>
          <a:prstGeom prst="rect">
            <a:avLst/>
          </a:prstGeom>
          <a:solidFill>
            <a:schemeClr val="tx1"/>
          </a:solidFill>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flipH="1">
            <a:off x="1698461" y="163281"/>
            <a:ext cx="434243" cy="1086798"/>
          </a:xfrm>
          <a:prstGeom prst="rect">
            <a:avLst/>
          </a:prstGeom>
          <a:solidFill>
            <a:schemeClr val="tx1"/>
          </a:solidFill>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0606" t="3054" r="32160" b="3757"/>
          <a:stretch/>
        </p:blipFill>
        <p:spPr>
          <a:xfrm flipH="1">
            <a:off x="6323677" y="415988"/>
            <a:ext cx="513093" cy="1284139"/>
          </a:xfrm>
          <a:prstGeom prst="rect">
            <a:avLst/>
          </a:prstGeom>
          <a:solidFill>
            <a:schemeClr val="tx1"/>
          </a:solidFill>
        </p:spPr>
      </p:pic>
    </p:spTree>
    <p:extLst>
      <p:ext uri="{BB962C8B-B14F-4D97-AF65-F5344CB8AC3E}">
        <p14:creationId xmlns:p14="http://schemas.microsoft.com/office/powerpoint/2010/main" val="97350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sz="3500" dirty="0"/>
          </a:p>
        </p:txBody>
      </p:sp>
      <p:sp>
        <p:nvSpPr>
          <p:cNvPr id="3" name="Content Placeholder 2"/>
          <p:cNvSpPr>
            <a:spLocks noGrp="1"/>
          </p:cNvSpPr>
          <p:nvPr>
            <p:ph idx="1"/>
          </p:nvPr>
        </p:nvSpPr>
        <p:spPr/>
        <p:txBody>
          <a:bodyPr/>
          <a:lstStyle/>
          <a:p>
            <a:pPr marL="0" indent="0">
              <a:buNone/>
            </a:pPr>
            <a:r>
              <a:rPr lang="en-US" b="1" dirty="0"/>
              <a:t>Convergent evidence suggests social observation increases altruism</a:t>
            </a:r>
          </a:p>
          <a:p>
            <a:pPr lvl="2"/>
            <a:r>
              <a:rPr lang="en-US" dirty="0" err="1"/>
              <a:t>Eckel</a:t>
            </a:r>
            <a:r>
              <a:rPr lang="en-US" dirty="0"/>
              <a:t> &amp; Grossman, 1996; Harbaugh 1998a, 1998b; </a:t>
            </a:r>
            <a:r>
              <a:rPr lang="en-US" dirty="0" err="1"/>
              <a:t>Andreoni</a:t>
            </a:r>
            <a:r>
              <a:rPr lang="en-US" dirty="0"/>
              <a:t> , 1988, 1990</a:t>
            </a:r>
          </a:p>
        </p:txBody>
      </p:sp>
    </p:spTree>
    <p:extLst>
      <p:ext uri="{BB962C8B-B14F-4D97-AF65-F5344CB8AC3E}">
        <p14:creationId xmlns:p14="http://schemas.microsoft.com/office/powerpoint/2010/main" val="87641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a:t>Why do observers esteem altruists?</a:t>
            </a:r>
          </a:p>
        </p:txBody>
      </p:sp>
      <p:sp>
        <p:nvSpPr>
          <p:cNvPr id="3" name="Content Placeholder 2"/>
          <p:cNvSpPr>
            <a:spLocks noGrp="1"/>
          </p:cNvSpPr>
          <p:nvPr>
            <p:ph idx="1"/>
          </p:nvPr>
        </p:nvSpPr>
        <p:spPr/>
        <p:txBody>
          <a:bodyPr/>
          <a:lstStyle/>
          <a:p>
            <a:r>
              <a:rPr lang="en-US" b="1" dirty="0"/>
              <a:t>Impact?</a:t>
            </a:r>
          </a:p>
          <a:p>
            <a:r>
              <a:rPr lang="en-US" b="1" dirty="0"/>
              <a:t>Sacrifice?</a:t>
            </a:r>
          </a:p>
          <a:p>
            <a:endParaRPr lang="en-US" dirty="0"/>
          </a:p>
        </p:txBody>
      </p:sp>
    </p:spTree>
    <p:extLst>
      <p:ext uri="{BB962C8B-B14F-4D97-AF65-F5344CB8AC3E}">
        <p14:creationId xmlns:p14="http://schemas.microsoft.com/office/powerpoint/2010/main" val="825322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Observers should be sensitive to signals that reveal stable features of givers</a:t>
            </a:r>
            <a:endParaRPr lang="en-US" b="1" dirty="0"/>
          </a:p>
          <a:p>
            <a:r>
              <a:rPr lang="en-US" b="1" dirty="0"/>
              <a:t>Sacrifice is easier to observe</a:t>
            </a:r>
          </a:p>
          <a:p>
            <a:pPr lvl="1"/>
            <a:r>
              <a:rPr lang="en-US" dirty="0"/>
              <a:t>Can be observed in the present</a:t>
            </a:r>
          </a:p>
          <a:p>
            <a:pPr lvl="1"/>
            <a:r>
              <a:rPr lang="en-US" dirty="0"/>
              <a:t>Whereas benefits can take time to appear</a:t>
            </a:r>
          </a:p>
          <a:p>
            <a:r>
              <a:rPr lang="en-US" b="1" dirty="0"/>
              <a:t>Sacrifice is a more informative signal</a:t>
            </a:r>
          </a:p>
          <a:p>
            <a:pPr lvl="1"/>
            <a:r>
              <a:rPr lang="en-US" dirty="0"/>
              <a:t>Directly under the giver’s control</a:t>
            </a:r>
          </a:p>
          <a:p>
            <a:endParaRPr lang="en-US" dirty="0"/>
          </a:p>
          <a:p>
            <a:pPr lvl="1"/>
            <a:endParaRPr lang="en-US" dirty="0"/>
          </a:p>
          <a:p>
            <a:endParaRPr lang="en-US" dirty="0"/>
          </a:p>
        </p:txBody>
      </p:sp>
      <p:sp>
        <p:nvSpPr>
          <p:cNvPr id="4" name="Title 1"/>
          <p:cNvSpPr>
            <a:spLocks noGrp="1"/>
          </p:cNvSpPr>
          <p:nvPr>
            <p:ph type="title"/>
          </p:nvPr>
        </p:nvSpPr>
        <p:spPr/>
        <p:txBody>
          <a:bodyPr>
            <a:noAutofit/>
          </a:bodyPr>
          <a:lstStyle/>
          <a:p>
            <a:r>
              <a:rPr lang="en-US" sz="3600" dirty="0"/>
              <a:t>Do third parties esteem </a:t>
            </a:r>
            <a:br>
              <a:rPr lang="en-US" sz="3600" dirty="0"/>
            </a:br>
            <a:r>
              <a:rPr lang="en-US" sz="3600" dirty="0"/>
              <a:t>impact or sacrifice?</a:t>
            </a:r>
          </a:p>
        </p:txBody>
      </p:sp>
    </p:spTree>
    <p:extLst>
      <p:ext uri="{BB962C8B-B14F-4D97-AF65-F5344CB8AC3E}">
        <p14:creationId xmlns:p14="http://schemas.microsoft.com/office/powerpoint/2010/main" val="479050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6" y="421886"/>
            <a:ext cx="5265750" cy="296386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528" r="7127"/>
          <a:stretch/>
        </p:blipFill>
        <p:spPr>
          <a:xfrm>
            <a:off x="5881816" y="3775933"/>
            <a:ext cx="3039762" cy="23201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644" y="527497"/>
            <a:ext cx="2583249" cy="2752642"/>
          </a:xfrm>
          <a:prstGeom prst="rect">
            <a:avLst/>
          </a:prstGeom>
        </p:spPr>
      </p:pic>
      <p:pic>
        <p:nvPicPr>
          <p:cNvPr id="7"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24454" y="4126396"/>
            <a:ext cx="5609968" cy="1619186"/>
          </a:xfrm>
        </p:spPr>
      </p:pic>
    </p:spTree>
    <p:extLst>
      <p:ext uri="{BB962C8B-B14F-4D97-AF65-F5344CB8AC3E}">
        <p14:creationId xmlns:p14="http://schemas.microsoft.com/office/powerpoint/2010/main" val="12520164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6" y="421886"/>
            <a:ext cx="5265750" cy="296386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528" r="7127"/>
          <a:stretch/>
        </p:blipFill>
        <p:spPr>
          <a:xfrm>
            <a:off x="5881816" y="3775933"/>
            <a:ext cx="3039762" cy="23201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644" y="527497"/>
            <a:ext cx="2583249" cy="2752642"/>
          </a:xfrm>
          <a:prstGeom prst="rect">
            <a:avLst/>
          </a:prstGeom>
        </p:spPr>
      </p:pic>
      <p:pic>
        <p:nvPicPr>
          <p:cNvPr id="7"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24454" y="4126396"/>
            <a:ext cx="5609968" cy="1619186"/>
          </a:xfrm>
        </p:spPr>
      </p:pic>
      <p:pic>
        <p:nvPicPr>
          <p:cNvPr id="9" name="Content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206" y="421886"/>
            <a:ext cx="5265750" cy="2970992"/>
          </a:xfrm>
          <a:prstGeom prst="rect">
            <a:avLst/>
          </a:prstGeom>
        </p:spPr>
      </p:pic>
    </p:spTree>
    <p:extLst>
      <p:ext uri="{BB962C8B-B14F-4D97-AF65-F5344CB8AC3E}">
        <p14:creationId xmlns:p14="http://schemas.microsoft.com/office/powerpoint/2010/main" val="1978054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chemeClr val="accent1"/>
                </a:solidFill>
              </a:rPr>
              <a:t>Most gifts could be more effective</a:t>
            </a:r>
          </a:p>
        </p:txBody>
      </p:sp>
      <p:sp>
        <p:nvSpPr>
          <p:cNvPr id="3" name="Content Placeholder 2"/>
          <p:cNvSpPr>
            <a:spLocks noGrp="1"/>
          </p:cNvSpPr>
          <p:nvPr>
            <p:ph idx="1"/>
          </p:nvPr>
        </p:nvSpPr>
        <p:spPr/>
        <p:txBody>
          <a:bodyPr>
            <a:normAutofit/>
          </a:bodyPr>
          <a:lstStyle/>
          <a:p>
            <a:r>
              <a:rPr lang="en-US" dirty="0"/>
              <a:t>Charities differ wildly in effectiveness</a:t>
            </a:r>
          </a:p>
          <a:p>
            <a:pPr lvl="1"/>
            <a:r>
              <a:rPr lang="en-US" dirty="0"/>
              <a:t> </a:t>
            </a:r>
            <a:r>
              <a:rPr lang="en-US" dirty="0" err="1"/>
              <a:t>GiveWell</a:t>
            </a:r>
            <a:r>
              <a:rPr lang="en-US" dirty="0"/>
              <a:t> estimates: </a:t>
            </a:r>
            <a:r>
              <a:rPr lang="en-US" b="1" dirty="0"/>
              <a:t>100x – 1000x</a:t>
            </a:r>
            <a:endParaRPr lang="en-US" dirty="0"/>
          </a:p>
          <a:p>
            <a:r>
              <a:rPr lang="en-US" dirty="0"/>
              <a:t>Yet effectiveness appears to be uncorrelated with dollars received</a:t>
            </a:r>
          </a:p>
          <a:p>
            <a:pPr lvl="1"/>
            <a:r>
              <a:rPr lang="en-US" dirty="0"/>
              <a:t>Correlation between financial efficiency and dollars received: </a:t>
            </a:r>
            <a:r>
              <a:rPr lang="en-US" b="1" dirty="0"/>
              <a:t>r = .002</a:t>
            </a:r>
          </a:p>
        </p:txBody>
      </p:sp>
      <p:sp>
        <p:nvSpPr>
          <p:cNvPr id="5" name="Rectangle 4"/>
          <p:cNvSpPr/>
          <p:nvPr/>
        </p:nvSpPr>
        <p:spPr>
          <a:xfrm>
            <a:off x="5824530" y="6475608"/>
            <a:ext cx="3368486" cy="276999"/>
          </a:xfrm>
          <a:prstGeom prst="rect">
            <a:avLst/>
          </a:prstGeom>
        </p:spPr>
        <p:txBody>
          <a:bodyPr wrap="none">
            <a:spAutoFit/>
          </a:bodyPr>
          <a:lstStyle/>
          <a:p>
            <a:r>
              <a:rPr lang="fi-FI" sz="1200" dirty="0">
                <a:latin typeface="Arial" charset="0"/>
                <a:ea typeface="Arial" charset="0"/>
                <a:cs typeface="Arial" charset="0"/>
              </a:rPr>
              <a:t>(</a:t>
            </a:r>
            <a:r>
              <a:rPr lang="fi-FI" sz="1200" dirty="0" err="1">
                <a:latin typeface="Arial" charset="0"/>
                <a:ea typeface="Arial" charset="0"/>
                <a:cs typeface="Arial" charset="0"/>
              </a:rPr>
              <a:t>GiveWell</a:t>
            </a:r>
            <a:r>
              <a:rPr lang="fi-FI" sz="1200" dirty="0">
                <a:latin typeface="Arial" charset="0"/>
                <a:ea typeface="Arial" charset="0"/>
                <a:cs typeface="Arial" charset="0"/>
              </a:rPr>
              <a:t>, 2016; </a:t>
            </a:r>
            <a:r>
              <a:rPr lang="fi-FI" sz="1200" dirty="0" err="1">
                <a:latin typeface="Arial" charset="0"/>
                <a:ea typeface="Arial" charset="0"/>
                <a:cs typeface="Arial" charset="0"/>
              </a:rPr>
              <a:t>Oppenheimer</a:t>
            </a:r>
            <a:r>
              <a:rPr lang="fi-FI" sz="1200" dirty="0">
                <a:latin typeface="Arial" charset="0"/>
                <a:ea typeface="Arial" charset="0"/>
                <a:cs typeface="Arial" charset="0"/>
              </a:rPr>
              <a:t> &amp; </a:t>
            </a:r>
            <a:r>
              <a:rPr lang="fi-FI" sz="1200" dirty="0" err="1">
                <a:latin typeface="Arial" charset="0"/>
                <a:ea typeface="Arial" charset="0"/>
                <a:cs typeface="Arial" charset="0"/>
              </a:rPr>
              <a:t>Olivola</a:t>
            </a:r>
            <a:r>
              <a:rPr lang="fi-FI" sz="1200" dirty="0">
                <a:latin typeface="Arial" charset="0"/>
                <a:ea typeface="Arial" charset="0"/>
                <a:cs typeface="Arial" charset="0"/>
              </a:rPr>
              <a:t> 2011</a:t>
            </a:r>
            <a:r>
              <a:rPr lang="en-US" sz="1200" dirty="0">
                <a:latin typeface="Arial" charset="0"/>
                <a:ea typeface="Arial" charset="0"/>
                <a:cs typeface="Arial" charset="0"/>
              </a:rPr>
              <a:t>)</a:t>
            </a:r>
          </a:p>
        </p:txBody>
      </p:sp>
    </p:spTree>
    <p:extLst>
      <p:ext uri="{BB962C8B-B14F-4D97-AF65-F5344CB8AC3E}">
        <p14:creationId xmlns:p14="http://schemas.microsoft.com/office/powerpoint/2010/main" val="1451664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Study method</a:t>
            </a:r>
          </a:p>
        </p:txBody>
      </p:sp>
      <p:sp>
        <p:nvSpPr>
          <p:cNvPr id="3" name="Content Placeholder 2"/>
          <p:cNvSpPr>
            <a:spLocks noGrp="1"/>
          </p:cNvSpPr>
          <p:nvPr>
            <p:ph idx="1"/>
          </p:nvPr>
        </p:nvSpPr>
        <p:spPr/>
        <p:txBody>
          <a:bodyPr>
            <a:normAutofit/>
          </a:bodyPr>
          <a:lstStyle/>
          <a:p>
            <a:r>
              <a:rPr lang="en-US" b="1" dirty="0"/>
              <a:t>Manipulated</a:t>
            </a:r>
            <a:r>
              <a:rPr lang="en-US" dirty="0"/>
              <a:t>: </a:t>
            </a:r>
          </a:p>
          <a:p>
            <a:pPr lvl="1"/>
            <a:r>
              <a:rPr lang="en-US" sz="2700" b="1" dirty="0">
                <a:solidFill>
                  <a:srgbClr val="FF0000"/>
                </a:solidFill>
              </a:rPr>
              <a:t>Sacrifice made (2 Days, 10 Days)</a:t>
            </a:r>
          </a:p>
          <a:p>
            <a:pPr lvl="1"/>
            <a:r>
              <a:rPr lang="en-US" sz="2700" b="1" dirty="0">
                <a:solidFill>
                  <a:srgbClr val="FFC000"/>
                </a:solidFill>
              </a:rPr>
              <a:t>Benefit delivered (200 Meals, 1000 Meals)</a:t>
            </a:r>
          </a:p>
          <a:p>
            <a:pPr marL="0" indent="0">
              <a:buNone/>
            </a:pPr>
            <a:r>
              <a:rPr lang="en-US" dirty="0"/>
              <a:t>Along with two other factors:</a:t>
            </a:r>
          </a:p>
          <a:p>
            <a:pPr lvl="1"/>
            <a:r>
              <a:rPr lang="en-US" sz="2700" b="1" dirty="0">
                <a:solidFill>
                  <a:srgbClr val="00B050"/>
                </a:solidFill>
              </a:rPr>
              <a:t>Researched prior to giving? (No Research, Researched)</a:t>
            </a:r>
          </a:p>
          <a:p>
            <a:pPr lvl="1"/>
            <a:r>
              <a:rPr lang="en-US" sz="2700" b="1" dirty="0">
                <a:solidFill>
                  <a:srgbClr val="00B0F0"/>
                </a:solidFill>
              </a:rPr>
              <a:t>Mode of contribution (Donated, Volunteered)</a:t>
            </a:r>
            <a:endParaRPr lang="en-US" sz="2700" dirty="0">
              <a:solidFill>
                <a:srgbClr val="00B0F0"/>
              </a:solidFill>
            </a:endParaRPr>
          </a:p>
          <a:p>
            <a:r>
              <a:rPr lang="en-US" b="1" dirty="0"/>
              <a:t>Measured:</a:t>
            </a:r>
            <a:r>
              <a:rPr lang="en-US" dirty="0"/>
              <a:t> third-party praise</a:t>
            </a:r>
          </a:p>
        </p:txBody>
      </p:sp>
    </p:spTree>
    <p:extLst>
      <p:ext uri="{BB962C8B-B14F-4D97-AF65-F5344CB8AC3E}">
        <p14:creationId xmlns:p14="http://schemas.microsoft.com/office/powerpoint/2010/main" val="1448071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noChangeAspect="1"/>
          </p:cNvGraphicFramePr>
          <p:nvPr>
            <p:extLst/>
          </p:nvPr>
        </p:nvGraphicFramePr>
        <p:xfrm>
          <a:off x="4339128" y="3531535"/>
          <a:ext cx="4750816" cy="2834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noChangeAspect="1"/>
          </p:cNvGraphicFramePr>
          <p:nvPr>
            <p:extLst/>
          </p:nvPr>
        </p:nvGraphicFramePr>
        <p:xfrm>
          <a:off x="4353465" y="439397"/>
          <a:ext cx="4724400" cy="28346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a:graphicFrameLocks noChangeAspect="1"/>
          </p:cNvGraphicFramePr>
          <p:nvPr>
            <p:extLst/>
          </p:nvPr>
        </p:nvGraphicFramePr>
        <p:xfrm>
          <a:off x="4261" y="3528613"/>
          <a:ext cx="4724401" cy="28346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a:graphicFrameLocks noChangeAspect="1"/>
          </p:cNvGraphicFramePr>
          <p:nvPr>
            <p:extLst/>
          </p:nvPr>
        </p:nvGraphicFramePr>
        <p:xfrm>
          <a:off x="16961" y="439398"/>
          <a:ext cx="4729509" cy="2834640"/>
        </p:xfrm>
        <a:graphic>
          <a:graphicData uri="http://schemas.openxmlformats.org/drawingml/2006/chart">
            <c:chart xmlns:c="http://schemas.openxmlformats.org/drawingml/2006/chart" xmlns:r="http://schemas.openxmlformats.org/officeDocument/2006/relationships" r:id="rId6"/>
          </a:graphicData>
        </a:graphic>
      </p:graphicFrame>
      <p:sp>
        <p:nvSpPr>
          <p:cNvPr id="13" name="TextBox 12"/>
          <p:cNvSpPr txBox="1"/>
          <p:nvPr/>
        </p:nvSpPr>
        <p:spPr>
          <a:xfrm>
            <a:off x="2430299" y="4023264"/>
            <a:ext cx="584798" cy="338554"/>
          </a:xfrm>
          <a:prstGeom prst="rect">
            <a:avLst/>
          </a:prstGeom>
          <a:noFill/>
        </p:spPr>
        <p:txBody>
          <a:bodyPr wrap="square" rtlCol="0">
            <a:spAutoFit/>
          </a:bodyPr>
          <a:lstStyle/>
          <a:p>
            <a:r>
              <a:rPr lang="en-US" sz="1600" b="1" dirty="0">
                <a:latin typeface="Arial" charset="0"/>
                <a:ea typeface="Arial" charset="0"/>
                <a:cs typeface="Arial" charset="0"/>
              </a:rPr>
              <a:t>NS</a:t>
            </a:r>
          </a:p>
        </p:txBody>
      </p:sp>
      <p:sp>
        <p:nvSpPr>
          <p:cNvPr id="17" name="TextBox 16"/>
          <p:cNvSpPr txBox="1"/>
          <p:nvPr/>
        </p:nvSpPr>
        <p:spPr>
          <a:xfrm>
            <a:off x="6784167" y="926557"/>
            <a:ext cx="607387" cy="338554"/>
          </a:xfrm>
          <a:prstGeom prst="rect">
            <a:avLst/>
          </a:prstGeom>
          <a:noFill/>
        </p:spPr>
        <p:txBody>
          <a:bodyPr wrap="square" rtlCol="0">
            <a:spAutoFit/>
          </a:bodyPr>
          <a:lstStyle/>
          <a:p>
            <a:r>
              <a:rPr lang="en-US" sz="1600" b="1" dirty="0">
                <a:latin typeface="Arial" charset="0"/>
                <a:ea typeface="Arial" charset="0"/>
                <a:cs typeface="Arial" charset="0"/>
              </a:rPr>
              <a:t>NS</a:t>
            </a:r>
          </a:p>
        </p:txBody>
      </p:sp>
      <p:sp>
        <p:nvSpPr>
          <p:cNvPr id="18" name="TextBox 17"/>
          <p:cNvSpPr txBox="1"/>
          <p:nvPr/>
        </p:nvSpPr>
        <p:spPr>
          <a:xfrm>
            <a:off x="2439186" y="920654"/>
            <a:ext cx="567118" cy="338554"/>
          </a:xfrm>
          <a:prstGeom prst="rect">
            <a:avLst/>
          </a:prstGeom>
          <a:noFill/>
        </p:spPr>
        <p:txBody>
          <a:bodyPr wrap="square" rtlCol="0">
            <a:spAutoFit/>
          </a:bodyPr>
          <a:lstStyle/>
          <a:p>
            <a:r>
              <a:rPr lang="en-US" sz="1600" b="1" dirty="0">
                <a:latin typeface="Arial" charset="0"/>
                <a:ea typeface="Arial" charset="0"/>
                <a:cs typeface="Arial" charset="0"/>
              </a:rPr>
              <a:t>NS</a:t>
            </a:r>
          </a:p>
        </p:txBody>
      </p:sp>
      <p:sp>
        <p:nvSpPr>
          <p:cNvPr id="19" name="TextBox 18"/>
          <p:cNvSpPr txBox="1"/>
          <p:nvPr/>
        </p:nvSpPr>
        <p:spPr>
          <a:xfrm>
            <a:off x="6517082" y="4264476"/>
            <a:ext cx="1042708" cy="323165"/>
          </a:xfrm>
          <a:prstGeom prst="rect">
            <a:avLst/>
          </a:prstGeom>
          <a:noFill/>
        </p:spPr>
        <p:txBody>
          <a:bodyPr wrap="square" rtlCol="0">
            <a:spAutoFit/>
          </a:bodyPr>
          <a:lstStyle/>
          <a:p>
            <a:r>
              <a:rPr lang="en-US" sz="1500" b="1" dirty="0">
                <a:latin typeface="Arial" charset="0"/>
                <a:ea typeface="Arial" charset="0"/>
                <a:cs typeface="Arial" charset="0"/>
              </a:rPr>
              <a:t>P &lt; .0001</a:t>
            </a:r>
          </a:p>
        </p:txBody>
      </p:sp>
      <p:sp>
        <p:nvSpPr>
          <p:cNvPr id="20" name="Right Brace 19"/>
          <p:cNvSpPr/>
          <p:nvPr/>
        </p:nvSpPr>
        <p:spPr>
          <a:xfrm rot="16200000">
            <a:off x="2561240" y="3478705"/>
            <a:ext cx="236921" cy="1862664"/>
          </a:xfrm>
          <a:prstGeom prst="rightBrace">
            <a:avLst>
              <a:gd name="adj1" fmla="val 122683"/>
              <a:gd name="adj2" fmla="val 48519"/>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p:cNvSpPr/>
          <p:nvPr/>
        </p:nvSpPr>
        <p:spPr>
          <a:xfrm rot="16200000">
            <a:off x="2549421" y="376316"/>
            <a:ext cx="294429" cy="1896534"/>
          </a:xfrm>
          <a:prstGeom prst="rightBrace">
            <a:avLst>
              <a:gd name="adj1" fmla="val 122683"/>
              <a:gd name="adj2" fmla="val 48519"/>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p:cNvSpPr/>
          <p:nvPr/>
        </p:nvSpPr>
        <p:spPr>
          <a:xfrm rot="16200000">
            <a:off x="6880543" y="413233"/>
            <a:ext cx="304711" cy="1873799"/>
          </a:xfrm>
          <a:prstGeom prst="rightBrace">
            <a:avLst>
              <a:gd name="adj1" fmla="val 122683"/>
              <a:gd name="adj2" fmla="val 48519"/>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16200000">
            <a:off x="6880543" y="3313280"/>
            <a:ext cx="304711" cy="1873798"/>
          </a:xfrm>
          <a:prstGeom prst="rightBrace">
            <a:avLst>
              <a:gd name="adj1" fmla="val 122683"/>
              <a:gd name="adj2" fmla="val 48519"/>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313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chart seriesIdx="0" categoryIdx="-4" bldStep="series"/>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chart seriesIdx="0" categoryIdx="-4" bldStep="series"/>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
        </p:bldSub>
      </p:bldGraphic>
      <p:bldGraphic spid="5" grpId="0">
        <p:bldSub>
          <a:bldChart bld="series"/>
        </p:bldSub>
      </p:bldGraphic>
      <p:bldGraphic spid="6" grpId="0">
        <p:bldSub>
          <a:bldChart bld="series"/>
        </p:bldSub>
      </p:bldGraphic>
      <p:bldGraphic spid="7" grpId="0">
        <p:bldSub>
          <a:bldChart bld="series"/>
        </p:bldSub>
      </p:bldGraphic>
      <p:bldP spid="13" grpId="0"/>
      <p:bldP spid="17" grpId="0"/>
      <p:bldP spid="18" grpId="0"/>
      <p:bldP spid="19" grpId="0"/>
      <p:bldP spid="20" grpId="0" animBg="1"/>
      <p:bldP spid="21" grpId="0" animBg="1"/>
      <p:bldP spid="22"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t>Which of the following people would you say is the most admirable:</a:t>
            </a:r>
          </a:p>
        </p:txBody>
      </p:sp>
      <p:pic>
        <p:nvPicPr>
          <p:cNvPr id="4" name="Content Placeholder 3"/>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267190" y="2078180"/>
            <a:ext cx="2956963" cy="3682221"/>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411" y="2078181"/>
            <a:ext cx="2588796" cy="368222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000" y="2106581"/>
            <a:ext cx="2550716" cy="3645824"/>
          </a:xfrm>
          <a:prstGeom prst="rect">
            <a:avLst/>
          </a:prstGeom>
        </p:spPr>
      </p:pic>
      <p:sp>
        <p:nvSpPr>
          <p:cNvPr id="7" name="TextBox 6"/>
          <p:cNvSpPr txBox="1"/>
          <p:nvPr/>
        </p:nvSpPr>
        <p:spPr>
          <a:xfrm>
            <a:off x="747120" y="5848588"/>
            <a:ext cx="1719638" cy="369332"/>
          </a:xfrm>
          <a:prstGeom prst="rect">
            <a:avLst/>
          </a:prstGeom>
          <a:noFill/>
        </p:spPr>
        <p:txBody>
          <a:bodyPr wrap="none" rtlCol="0">
            <a:spAutoFit/>
          </a:bodyPr>
          <a:lstStyle/>
          <a:p>
            <a:r>
              <a:rPr lang="en-US" dirty="0">
                <a:solidFill>
                  <a:srgbClr val="FFC000"/>
                </a:solidFill>
              </a:rPr>
              <a:t>Mother Teresa</a:t>
            </a:r>
          </a:p>
        </p:txBody>
      </p:sp>
      <p:sp>
        <p:nvSpPr>
          <p:cNvPr id="8" name="TextBox 7"/>
          <p:cNvSpPr txBox="1"/>
          <p:nvPr/>
        </p:nvSpPr>
        <p:spPr>
          <a:xfrm>
            <a:off x="4152196" y="5831963"/>
            <a:ext cx="1172116" cy="369332"/>
          </a:xfrm>
          <a:prstGeom prst="rect">
            <a:avLst/>
          </a:prstGeom>
          <a:noFill/>
        </p:spPr>
        <p:txBody>
          <a:bodyPr wrap="none" rtlCol="0">
            <a:spAutoFit/>
          </a:bodyPr>
          <a:lstStyle/>
          <a:p>
            <a:r>
              <a:rPr lang="en-US" dirty="0">
                <a:solidFill>
                  <a:srgbClr val="FFC000"/>
                </a:solidFill>
              </a:rPr>
              <a:t>Bill Gates</a:t>
            </a:r>
          </a:p>
        </p:txBody>
      </p:sp>
      <p:sp>
        <p:nvSpPr>
          <p:cNvPr id="9" name="TextBox 8"/>
          <p:cNvSpPr txBox="1"/>
          <p:nvPr/>
        </p:nvSpPr>
        <p:spPr>
          <a:xfrm>
            <a:off x="6622683" y="5850374"/>
            <a:ext cx="1864613" cy="369332"/>
          </a:xfrm>
          <a:prstGeom prst="rect">
            <a:avLst/>
          </a:prstGeom>
          <a:noFill/>
        </p:spPr>
        <p:txBody>
          <a:bodyPr wrap="none" rtlCol="0">
            <a:spAutoFit/>
          </a:bodyPr>
          <a:lstStyle/>
          <a:p>
            <a:r>
              <a:rPr lang="en-US">
                <a:solidFill>
                  <a:srgbClr val="FFC000"/>
                </a:solidFill>
              </a:rPr>
              <a:t>Norman Borlaug</a:t>
            </a:r>
            <a:endParaRPr lang="en-US"/>
          </a:p>
        </p:txBody>
      </p:sp>
    </p:spTree>
    <p:extLst>
      <p:ext uri="{BB962C8B-B14F-4D97-AF65-F5344CB8AC3E}">
        <p14:creationId xmlns:p14="http://schemas.microsoft.com/office/powerpoint/2010/main" val="614918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Negative externalities to sacrifice sensitivity?</a:t>
            </a:r>
          </a:p>
        </p:txBody>
      </p:sp>
      <p:sp>
        <p:nvSpPr>
          <p:cNvPr id="3" name="Content Placeholder 2"/>
          <p:cNvSpPr>
            <a:spLocks noGrp="1"/>
          </p:cNvSpPr>
          <p:nvPr>
            <p:ph idx="1"/>
          </p:nvPr>
        </p:nvSpPr>
        <p:spPr/>
        <p:txBody>
          <a:bodyPr>
            <a:normAutofit/>
          </a:bodyPr>
          <a:lstStyle/>
          <a:p>
            <a:r>
              <a:rPr lang="en-US" dirty="0"/>
              <a:t>Donors are extraordinarily sensitive to any whiff of corruption, fraud, or profiteering. </a:t>
            </a:r>
          </a:p>
          <a:p>
            <a:pPr lvl="1"/>
            <a:r>
              <a:rPr lang="en-US" dirty="0"/>
              <a:t>The fall of Dan </a:t>
            </a:r>
            <a:r>
              <a:rPr lang="en-US" dirty="0" err="1"/>
              <a:t>Pallotta</a:t>
            </a:r>
            <a:r>
              <a:rPr lang="en-US" dirty="0"/>
              <a:t> and the Breast Cancer 3-Day walks and AIDS Rides</a:t>
            </a:r>
          </a:p>
          <a:p>
            <a:endParaRPr lang="en-US" dirty="0"/>
          </a:p>
        </p:txBody>
      </p:sp>
    </p:spTree>
    <p:extLst>
      <p:ext uri="{BB962C8B-B14F-4D97-AF65-F5344CB8AC3E}">
        <p14:creationId xmlns:p14="http://schemas.microsoft.com/office/powerpoint/2010/main" val="727300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Conclusions</a:t>
            </a:r>
          </a:p>
        </p:txBody>
      </p:sp>
      <p:sp>
        <p:nvSpPr>
          <p:cNvPr id="3" name="Content Placeholder 2"/>
          <p:cNvSpPr>
            <a:spLocks noGrp="1"/>
          </p:cNvSpPr>
          <p:nvPr>
            <p:ph idx="1"/>
          </p:nvPr>
        </p:nvSpPr>
        <p:spPr/>
        <p:txBody>
          <a:bodyPr>
            <a:normAutofit/>
          </a:bodyPr>
          <a:lstStyle/>
          <a:p>
            <a:pPr defTabSz="457200">
              <a:spcBef>
                <a:spcPts val="0"/>
              </a:spcBef>
              <a:buSzPct val="100000"/>
              <a:buFont typeface="Arial" charset="0"/>
              <a:buChar char="•"/>
              <a:defRPr/>
            </a:pPr>
            <a:r>
              <a:rPr lang="en-US" dirty="0"/>
              <a:t>The core premise of EA — that all lives have equal value — runs counter to our default psychology </a:t>
            </a:r>
          </a:p>
          <a:p>
            <a:pPr defTabSz="457200">
              <a:spcBef>
                <a:spcPts val="0"/>
              </a:spcBef>
              <a:defRPr/>
            </a:pPr>
            <a:r>
              <a:rPr lang="en-US" dirty="0"/>
              <a:t>Understanding what motivates people to give could help grow EA in the future</a:t>
            </a:r>
          </a:p>
          <a:p>
            <a:pPr defTabSz="457200">
              <a:spcBef>
                <a:spcPts val="0"/>
              </a:spcBef>
              <a:defRPr/>
            </a:pPr>
            <a:r>
              <a:rPr lang="en-US" dirty="0"/>
              <a:t>Reputational incentives in particular hold tremendous promise</a:t>
            </a:r>
          </a:p>
          <a:p>
            <a:pPr defTabSz="457200">
              <a:spcBef>
                <a:spcPts val="0"/>
              </a:spcBef>
              <a:defRPr/>
            </a:pPr>
            <a:endParaRPr lang="en-US" dirty="0"/>
          </a:p>
          <a:p>
            <a:pPr defTabSz="457200">
              <a:spcBef>
                <a:spcPts val="0"/>
              </a:spcBef>
              <a:defRPr/>
            </a:pPr>
            <a:endParaRPr lang="en-US" dirty="0"/>
          </a:p>
        </p:txBody>
      </p:sp>
    </p:spTree>
    <p:extLst>
      <p:ext uri="{BB962C8B-B14F-4D97-AF65-F5344CB8AC3E}">
        <p14:creationId xmlns:p14="http://schemas.microsoft.com/office/powerpoint/2010/main" val="156301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Thanks!</a:t>
            </a:r>
          </a:p>
        </p:txBody>
      </p:sp>
      <p:pic>
        <p:nvPicPr>
          <p:cNvPr id="4" name="Content Placeholder 3" descr="Screen Shot 2014-09-23 at 8.41.55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889" r="2889" b="8086"/>
          <a:stretch/>
        </p:blipFill>
        <p:spPr>
          <a:xfrm>
            <a:off x="2163012" y="2246177"/>
            <a:ext cx="2279740" cy="1152389"/>
          </a:xfrm>
        </p:spPr>
      </p:pic>
      <p:pic>
        <p:nvPicPr>
          <p:cNvPr id="5" name="Picture 4" descr="nsf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111" y="4128948"/>
            <a:ext cx="1836725" cy="1847342"/>
          </a:xfrm>
          <a:prstGeom prst="rect">
            <a:avLst/>
          </a:prstGeom>
        </p:spPr>
      </p:pic>
      <p:pic>
        <p:nvPicPr>
          <p:cNvPr id="9" name="Content Placeholder 3" descr="max_krasnow_01.jpg"/>
          <p:cNvPicPr>
            <a:picLocks noChangeAspect="1"/>
          </p:cNvPicPr>
          <p:nvPr/>
        </p:nvPicPr>
        <p:blipFill rotWithShape="1">
          <a:blip r:embed="rId5">
            <a:extLst>
              <a:ext uri="{28A0092B-C50C-407E-A947-70E740481C1C}">
                <a14:useLocalDpi xmlns:a14="http://schemas.microsoft.com/office/drawing/2010/main" val="0"/>
              </a:ext>
            </a:extLst>
          </a:blip>
          <a:srcRect l="6544" t="16835" r="18102" b="13151"/>
          <a:stretch/>
        </p:blipFill>
        <p:spPr>
          <a:xfrm>
            <a:off x="5246002" y="1938597"/>
            <a:ext cx="1499358" cy="1702671"/>
          </a:xfrm>
          <a:prstGeom prst="rect">
            <a:avLst/>
          </a:prstGeom>
        </p:spPr>
      </p:pic>
      <p:pic>
        <p:nvPicPr>
          <p:cNvPr id="10" name="Picture 9" descr="StevenPink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9627" y="4130110"/>
            <a:ext cx="1632108" cy="1664937"/>
          </a:xfrm>
          <a:prstGeom prst="rect">
            <a:avLst/>
          </a:prstGeom>
        </p:spPr>
      </p:pic>
      <p:sp>
        <p:nvSpPr>
          <p:cNvPr id="14" name="Rectangle 13"/>
          <p:cNvSpPr/>
          <p:nvPr/>
        </p:nvSpPr>
        <p:spPr>
          <a:xfrm>
            <a:off x="5150687" y="3598187"/>
            <a:ext cx="1672254" cy="369332"/>
          </a:xfrm>
          <a:prstGeom prst="rect">
            <a:avLst/>
          </a:prstGeom>
        </p:spPr>
        <p:txBody>
          <a:bodyPr wrap="none">
            <a:spAutoFit/>
          </a:bodyPr>
          <a:lstStyle/>
          <a:p>
            <a:pPr algn="ctr"/>
            <a:r>
              <a:rPr lang="en-US" b="1" dirty="0">
                <a:latin typeface="Arial" charset="0"/>
                <a:ea typeface="Arial" charset="0"/>
                <a:cs typeface="Arial" charset="0"/>
              </a:rPr>
              <a:t>Max </a:t>
            </a:r>
            <a:r>
              <a:rPr lang="en-US" b="1" dirty="0" err="1">
                <a:latin typeface="Arial" charset="0"/>
                <a:ea typeface="Arial" charset="0"/>
                <a:cs typeface="Arial" charset="0"/>
              </a:rPr>
              <a:t>Krasnow</a:t>
            </a:r>
            <a:endParaRPr lang="en-US" b="1" dirty="0">
              <a:latin typeface="Arial" charset="0"/>
              <a:ea typeface="Arial" charset="0"/>
              <a:cs typeface="Arial" charset="0"/>
            </a:endParaRPr>
          </a:p>
        </p:txBody>
      </p:sp>
      <p:sp>
        <p:nvSpPr>
          <p:cNvPr id="15" name="Rectangle 14"/>
          <p:cNvSpPr/>
          <p:nvPr/>
        </p:nvSpPr>
        <p:spPr>
          <a:xfrm>
            <a:off x="5198530" y="5820478"/>
            <a:ext cx="1569660" cy="369332"/>
          </a:xfrm>
          <a:prstGeom prst="rect">
            <a:avLst/>
          </a:prstGeom>
        </p:spPr>
        <p:txBody>
          <a:bodyPr wrap="none">
            <a:spAutoFit/>
          </a:bodyPr>
          <a:lstStyle/>
          <a:p>
            <a:pPr algn="ctr"/>
            <a:r>
              <a:rPr lang="en-US" b="1" dirty="0">
                <a:latin typeface="Arial" charset="0"/>
                <a:ea typeface="Arial" charset="0"/>
                <a:cs typeface="Arial" charset="0"/>
              </a:rPr>
              <a:t>Steve Pinker</a:t>
            </a:r>
          </a:p>
        </p:txBody>
      </p:sp>
    </p:spTree>
    <p:extLst>
      <p:ext uri="{BB962C8B-B14F-4D97-AF65-F5344CB8AC3E}">
        <p14:creationId xmlns:p14="http://schemas.microsoft.com/office/powerpoint/2010/main" val="572161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97412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Evidence for partner choice per se</a:t>
            </a:r>
          </a:p>
        </p:txBody>
      </p:sp>
      <p:sp>
        <p:nvSpPr>
          <p:cNvPr id="3" name="Content Placeholder 2"/>
          <p:cNvSpPr>
            <a:spLocks noGrp="1"/>
          </p:cNvSpPr>
          <p:nvPr>
            <p:ph idx="1"/>
          </p:nvPr>
        </p:nvSpPr>
        <p:spPr/>
        <p:txBody>
          <a:bodyPr/>
          <a:lstStyle/>
          <a:p>
            <a:r>
              <a:rPr lang="en-US" dirty="0"/>
              <a:t>Partner choice survey items:</a:t>
            </a:r>
          </a:p>
          <a:p>
            <a:pPr lvl="1"/>
            <a:r>
              <a:rPr lang="en-US" b="1" dirty="0"/>
              <a:t>How intelligent?</a:t>
            </a:r>
          </a:p>
          <a:p>
            <a:pPr lvl="1"/>
            <a:r>
              <a:rPr lang="en-US" b="1" dirty="0"/>
              <a:t>How thoughtful?</a:t>
            </a:r>
          </a:p>
          <a:p>
            <a:pPr lvl="1"/>
            <a:r>
              <a:rPr lang="en-US" b="1" dirty="0"/>
              <a:t>How friendly?</a:t>
            </a:r>
          </a:p>
        </p:txBody>
      </p:sp>
    </p:spTree>
    <p:extLst>
      <p:ext uri="{BB962C8B-B14F-4D97-AF65-F5344CB8AC3E}">
        <p14:creationId xmlns:p14="http://schemas.microsoft.com/office/powerpoint/2010/main" val="1665608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rot="16200000">
            <a:off x="2863098" y="2556050"/>
            <a:ext cx="1371600" cy="13716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extBox 5"/>
          <p:cNvSpPr txBox="1"/>
          <p:nvPr/>
        </p:nvSpPr>
        <p:spPr>
          <a:xfrm>
            <a:off x="2773963" y="2736808"/>
            <a:ext cx="1514006" cy="923330"/>
          </a:xfrm>
          <a:prstGeom prst="rect">
            <a:avLst/>
          </a:prstGeom>
          <a:noFill/>
        </p:spPr>
        <p:txBody>
          <a:bodyPr wrap="square" rtlCol="0">
            <a:spAutoFit/>
          </a:bodyPr>
          <a:lstStyle/>
          <a:p>
            <a:pPr algn="ctr"/>
            <a:r>
              <a:rPr lang="en-US" b="1" dirty="0">
                <a:latin typeface="Arial" charset="0"/>
                <a:ea typeface="Arial" charset="0"/>
                <a:cs typeface="Arial" charset="0"/>
              </a:rPr>
              <a:t>F1</a:t>
            </a:r>
          </a:p>
          <a:p>
            <a:pPr algn="ctr"/>
            <a:r>
              <a:rPr lang="en-US" b="1" dirty="0">
                <a:latin typeface="Arial" charset="0"/>
                <a:ea typeface="Arial" charset="0"/>
                <a:cs typeface="Arial" charset="0"/>
              </a:rPr>
              <a:t>“Good Partner”</a:t>
            </a:r>
          </a:p>
        </p:txBody>
      </p:sp>
      <p:grpSp>
        <p:nvGrpSpPr>
          <p:cNvPr id="2" name="Group 1"/>
          <p:cNvGrpSpPr/>
          <p:nvPr/>
        </p:nvGrpSpPr>
        <p:grpSpPr>
          <a:xfrm>
            <a:off x="6899052" y="1014849"/>
            <a:ext cx="1604351" cy="4549226"/>
            <a:chOff x="6899052" y="1014849"/>
            <a:chExt cx="1604351" cy="4549226"/>
          </a:xfrm>
        </p:grpSpPr>
        <p:sp>
          <p:nvSpPr>
            <p:cNvPr id="11" name="Rectangle 10"/>
            <p:cNvSpPr/>
            <p:nvPr/>
          </p:nvSpPr>
          <p:spPr>
            <a:xfrm rot="16200000">
              <a:off x="7462721" y="4523994"/>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13" name="TextBox 12"/>
            <p:cNvSpPr txBox="1"/>
            <p:nvPr/>
          </p:nvSpPr>
          <p:spPr>
            <a:xfrm>
              <a:off x="7121477" y="5137176"/>
              <a:ext cx="1261884" cy="369332"/>
            </a:xfrm>
            <a:prstGeom prst="rect">
              <a:avLst/>
            </a:prstGeom>
            <a:noFill/>
          </p:spPr>
          <p:txBody>
            <a:bodyPr wrap="none" rtlCol="0">
              <a:spAutoFit/>
            </a:bodyPr>
            <a:lstStyle/>
            <a:p>
              <a:r>
                <a:rPr lang="en-US" b="1" dirty="0">
                  <a:latin typeface="Arial" charset="0"/>
                  <a:ea typeface="Arial" charset="0"/>
                  <a:cs typeface="Arial" charset="0"/>
                </a:rPr>
                <a:t>Generous</a:t>
              </a:r>
            </a:p>
          </p:txBody>
        </p:sp>
        <p:sp>
          <p:nvSpPr>
            <p:cNvPr id="16" name="Rectangle 15"/>
            <p:cNvSpPr/>
            <p:nvPr/>
          </p:nvSpPr>
          <p:spPr>
            <a:xfrm rot="16200000">
              <a:off x="7462727" y="3934293"/>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20" name="TextBox 19"/>
            <p:cNvSpPr txBox="1"/>
            <p:nvPr/>
          </p:nvSpPr>
          <p:spPr>
            <a:xfrm>
              <a:off x="7031041" y="4547474"/>
              <a:ext cx="1454244" cy="369332"/>
            </a:xfrm>
            <a:prstGeom prst="rect">
              <a:avLst/>
            </a:prstGeom>
            <a:noFill/>
          </p:spPr>
          <p:txBody>
            <a:bodyPr wrap="none" rtlCol="0">
              <a:spAutoFit/>
            </a:bodyPr>
            <a:lstStyle/>
            <a:p>
              <a:r>
                <a:rPr lang="en-US" b="1" dirty="0">
                  <a:latin typeface="Arial" charset="0"/>
                  <a:ea typeface="Arial" charset="0"/>
                  <a:cs typeface="Arial" charset="0"/>
                </a:rPr>
                <a:t>Upstanding</a:t>
              </a:r>
            </a:p>
          </p:txBody>
        </p:sp>
        <p:sp>
          <p:nvSpPr>
            <p:cNvPr id="21" name="Rectangle 20"/>
            <p:cNvSpPr/>
            <p:nvPr/>
          </p:nvSpPr>
          <p:spPr>
            <a:xfrm rot="16200000">
              <a:off x="7462720" y="3352602"/>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23" name="TextBox 22"/>
            <p:cNvSpPr txBox="1"/>
            <p:nvPr/>
          </p:nvSpPr>
          <p:spPr>
            <a:xfrm>
              <a:off x="6963678" y="3977975"/>
              <a:ext cx="1514492" cy="369332"/>
            </a:xfrm>
            <a:prstGeom prst="rect">
              <a:avLst/>
            </a:prstGeom>
            <a:noFill/>
          </p:spPr>
          <p:txBody>
            <a:bodyPr wrap="square" rtlCol="0">
              <a:spAutoFit/>
            </a:bodyPr>
            <a:lstStyle/>
            <a:p>
              <a:r>
                <a:rPr lang="en-US" b="1" dirty="0">
                  <a:latin typeface="Arial" charset="0"/>
                  <a:ea typeface="Arial" charset="0"/>
                  <a:cs typeface="Arial" charset="0"/>
                </a:rPr>
                <a:t>Trustworthy</a:t>
              </a:r>
            </a:p>
          </p:txBody>
        </p:sp>
        <p:sp>
          <p:nvSpPr>
            <p:cNvPr id="28" name="Rectangle 27"/>
            <p:cNvSpPr/>
            <p:nvPr/>
          </p:nvSpPr>
          <p:spPr>
            <a:xfrm rot="16200000">
              <a:off x="7462714" y="2780306"/>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30" name="TextBox 29"/>
            <p:cNvSpPr txBox="1"/>
            <p:nvPr/>
          </p:nvSpPr>
          <p:spPr>
            <a:xfrm>
              <a:off x="7190169" y="3408475"/>
              <a:ext cx="1082348" cy="369332"/>
            </a:xfrm>
            <a:prstGeom prst="rect">
              <a:avLst/>
            </a:prstGeom>
            <a:noFill/>
          </p:spPr>
          <p:txBody>
            <a:bodyPr wrap="none" rtlCol="0">
              <a:spAutoFit/>
            </a:bodyPr>
            <a:lstStyle/>
            <a:p>
              <a:r>
                <a:rPr lang="en-US" b="1" dirty="0">
                  <a:latin typeface="Arial" charset="0"/>
                  <a:ea typeface="Arial" charset="0"/>
                  <a:cs typeface="Arial" charset="0"/>
                </a:rPr>
                <a:t>Friendly</a:t>
              </a:r>
            </a:p>
          </p:txBody>
        </p:sp>
        <p:sp>
          <p:nvSpPr>
            <p:cNvPr id="34" name="Rectangle 33"/>
            <p:cNvSpPr/>
            <p:nvPr/>
          </p:nvSpPr>
          <p:spPr>
            <a:xfrm rot="16200000">
              <a:off x="7462706" y="2197360"/>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36" name="TextBox 35"/>
            <p:cNvSpPr txBox="1"/>
            <p:nvPr/>
          </p:nvSpPr>
          <p:spPr>
            <a:xfrm>
              <a:off x="7125243" y="2810538"/>
              <a:ext cx="1274708" cy="369332"/>
            </a:xfrm>
            <a:prstGeom prst="rect">
              <a:avLst/>
            </a:prstGeom>
            <a:noFill/>
          </p:spPr>
          <p:txBody>
            <a:bodyPr wrap="none" rtlCol="0">
              <a:spAutoFit/>
            </a:bodyPr>
            <a:lstStyle/>
            <a:p>
              <a:r>
                <a:rPr lang="en-US" b="1" dirty="0">
                  <a:latin typeface="Arial" charset="0"/>
                  <a:ea typeface="Arial" charset="0"/>
                  <a:cs typeface="Arial" charset="0"/>
                </a:rPr>
                <a:t>Intelligent</a:t>
              </a:r>
            </a:p>
          </p:txBody>
        </p:sp>
        <p:sp>
          <p:nvSpPr>
            <p:cNvPr id="39" name="Rectangle 38"/>
            <p:cNvSpPr/>
            <p:nvPr/>
          </p:nvSpPr>
          <p:spPr>
            <a:xfrm rot="16200000">
              <a:off x="7462696" y="1618713"/>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1" name="TextBox 40"/>
            <p:cNvSpPr txBox="1"/>
            <p:nvPr/>
          </p:nvSpPr>
          <p:spPr>
            <a:xfrm>
              <a:off x="7058812" y="2231892"/>
              <a:ext cx="1390124" cy="369332"/>
            </a:xfrm>
            <a:prstGeom prst="rect">
              <a:avLst/>
            </a:prstGeom>
            <a:noFill/>
          </p:spPr>
          <p:txBody>
            <a:bodyPr wrap="none" rtlCol="0">
              <a:spAutoFit/>
            </a:bodyPr>
            <a:lstStyle/>
            <a:p>
              <a:r>
                <a:rPr lang="en-US" b="1" dirty="0">
                  <a:latin typeface="Arial" charset="0"/>
                  <a:ea typeface="Arial" charset="0"/>
                  <a:cs typeface="Arial" charset="0"/>
                </a:rPr>
                <a:t>Thoughtful</a:t>
              </a:r>
            </a:p>
          </p:txBody>
        </p:sp>
        <p:sp>
          <p:nvSpPr>
            <p:cNvPr id="45" name="Rectangle 44"/>
            <p:cNvSpPr/>
            <p:nvPr/>
          </p:nvSpPr>
          <p:spPr>
            <a:xfrm rot="16200000">
              <a:off x="7462689" y="1034224"/>
              <a:ext cx="484469" cy="159569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7" name="TextBox 46"/>
            <p:cNvSpPr txBox="1"/>
            <p:nvPr/>
          </p:nvSpPr>
          <p:spPr>
            <a:xfrm>
              <a:off x="7254436" y="1647404"/>
              <a:ext cx="941283" cy="369332"/>
            </a:xfrm>
            <a:prstGeom prst="rect">
              <a:avLst/>
            </a:prstGeom>
            <a:noFill/>
          </p:spPr>
          <p:txBody>
            <a:bodyPr wrap="none" rtlCol="0">
              <a:spAutoFit/>
            </a:bodyPr>
            <a:lstStyle/>
            <a:p>
              <a:r>
                <a:rPr lang="en-US" b="1" dirty="0">
                  <a:latin typeface="Arial" charset="0"/>
                  <a:ea typeface="Arial" charset="0"/>
                  <a:cs typeface="Arial" charset="0"/>
                </a:rPr>
                <a:t>Skillful</a:t>
              </a:r>
            </a:p>
          </p:txBody>
        </p:sp>
        <p:sp>
          <p:nvSpPr>
            <p:cNvPr id="50" name="Rectangle 49"/>
            <p:cNvSpPr/>
            <p:nvPr/>
          </p:nvSpPr>
          <p:spPr>
            <a:xfrm rot="16200000">
              <a:off x="7458993" y="454908"/>
              <a:ext cx="484469" cy="1604351"/>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2" name="TextBox 51"/>
            <p:cNvSpPr txBox="1"/>
            <p:nvPr/>
          </p:nvSpPr>
          <p:spPr>
            <a:xfrm>
              <a:off x="7252487" y="1072414"/>
              <a:ext cx="915635" cy="369332"/>
            </a:xfrm>
            <a:prstGeom prst="rect">
              <a:avLst/>
            </a:prstGeom>
            <a:noFill/>
          </p:spPr>
          <p:txBody>
            <a:bodyPr wrap="none" rtlCol="0">
              <a:spAutoFit/>
            </a:bodyPr>
            <a:lstStyle/>
            <a:p>
              <a:r>
                <a:rPr lang="en-US" b="1" dirty="0">
                  <a:latin typeface="Arial" charset="0"/>
                  <a:ea typeface="Arial" charset="0"/>
                  <a:cs typeface="Arial" charset="0"/>
                </a:rPr>
                <a:t>Caring</a:t>
              </a:r>
            </a:p>
          </p:txBody>
        </p:sp>
      </p:grpSp>
      <p:grpSp>
        <p:nvGrpSpPr>
          <p:cNvPr id="8" name="Group 7"/>
          <p:cNvGrpSpPr/>
          <p:nvPr/>
        </p:nvGrpSpPr>
        <p:grpSpPr>
          <a:xfrm>
            <a:off x="4234698" y="1167964"/>
            <a:ext cx="2672417" cy="4153877"/>
            <a:chOff x="4234698" y="1167964"/>
            <a:chExt cx="2672417" cy="4153877"/>
          </a:xfrm>
        </p:grpSpPr>
        <p:grpSp>
          <p:nvGrpSpPr>
            <p:cNvPr id="7" name="Group 6"/>
            <p:cNvGrpSpPr/>
            <p:nvPr/>
          </p:nvGrpSpPr>
          <p:grpSpPr>
            <a:xfrm>
              <a:off x="4234698" y="1257083"/>
              <a:ext cx="2672417" cy="4064758"/>
              <a:chOff x="4234698" y="1257083"/>
              <a:chExt cx="2672417" cy="4064758"/>
            </a:xfrm>
          </p:grpSpPr>
          <p:cxnSp>
            <p:nvCxnSpPr>
              <p:cNvPr id="10" name="Straight Arrow Connector 9"/>
              <p:cNvCxnSpPr>
                <a:stCxn id="4" idx="4"/>
                <a:endCxn id="11" idx="0"/>
              </p:cNvCxnSpPr>
              <p:nvPr/>
            </p:nvCxnSpPr>
            <p:spPr>
              <a:xfrm>
                <a:off x="4234698" y="3241850"/>
                <a:ext cx="2672411" cy="2079991"/>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4"/>
                <a:endCxn id="16" idx="0"/>
              </p:cNvCxnSpPr>
              <p:nvPr/>
            </p:nvCxnSpPr>
            <p:spPr>
              <a:xfrm>
                <a:off x="4234698" y="3241850"/>
                <a:ext cx="2672417" cy="1490290"/>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21" idx="0"/>
              </p:cNvCxnSpPr>
              <p:nvPr/>
            </p:nvCxnSpPr>
            <p:spPr>
              <a:xfrm>
                <a:off x="4234698" y="3241850"/>
                <a:ext cx="2672410" cy="908599"/>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4" idx="4"/>
                <a:endCxn id="28" idx="0"/>
              </p:cNvCxnSpPr>
              <p:nvPr/>
            </p:nvCxnSpPr>
            <p:spPr>
              <a:xfrm>
                <a:off x="4234698" y="3241850"/>
                <a:ext cx="2672404" cy="336303"/>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4" idx="4"/>
                <a:endCxn id="34" idx="0"/>
              </p:cNvCxnSpPr>
              <p:nvPr/>
            </p:nvCxnSpPr>
            <p:spPr>
              <a:xfrm flipV="1">
                <a:off x="4234698" y="2995207"/>
                <a:ext cx="2672396" cy="246643"/>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 idx="4"/>
                <a:endCxn id="39" idx="0"/>
              </p:cNvCxnSpPr>
              <p:nvPr/>
            </p:nvCxnSpPr>
            <p:spPr>
              <a:xfrm flipV="1">
                <a:off x="4234698" y="2416560"/>
                <a:ext cx="2672386" cy="825290"/>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 idx="4"/>
                <a:endCxn id="45" idx="0"/>
              </p:cNvCxnSpPr>
              <p:nvPr/>
            </p:nvCxnSpPr>
            <p:spPr>
              <a:xfrm flipV="1">
                <a:off x="4234698" y="1832071"/>
                <a:ext cx="2672379" cy="1409779"/>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 idx="4"/>
                <a:endCxn id="50" idx="0"/>
              </p:cNvCxnSpPr>
              <p:nvPr/>
            </p:nvCxnSpPr>
            <p:spPr>
              <a:xfrm flipV="1">
                <a:off x="4234698" y="1257083"/>
                <a:ext cx="2664354" cy="1984767"/>
              </a:xfrm>
              <a:prstGeom prst="straightConnector1">
                <a:avLst/>
              </a:prstGeom>
              <a:ln w="38100">
                <a:tailEnd type="triangle" w="lg" len="lg"/>
              </a:ln>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rot="19686301">
              <a:off x="6197903" y="1167964"/>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.86</a:t>
              </a:r>
            </a:p>
          </p:txBody>
        </p:sp>
        <p:sp>
          <p:nvSpPr>
            <p:cNvPr id="49" name="TextBox 48"/>
            <p:cNvSpPr txBox="1"/>
            <p:nvPr/>
          </p:nvSpPr>
          <p:spPr>
            <a:xfrm rot="20048598">
              <a:off x="6207056" y="1713988"/>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.70</a:t>
              </a:r>
            </a:p>
          </p:txBody>
        </p:sp>
        <p:sp>
          <p:nvSpPr>
            <p:cNvPr id="53" name="TextBox 52"/>
            <p:cNvSpPr txBox="1"/>
            <p:nvPr/>
          </p:nvSpPr>
          <p:spPr>
            <a:xfrm rot="20609532">
              <a:off x="6236074" y="2184344"/>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.85</a:t>
              </a:r>
            </a:p>
          </p:txBody>
        </p:sp>
        <p:sp>
          <p:nvSpPr>
            <p:cNvPr id="54" name="TextBox 53"/>
            <p:cNvSpPr txBox="1"/>
            <p:nvPr/>
          </p:nvSpPr>
          <p:spPr>
            <a:xfrm rot="2070124">
              <a:off x="6195419" y="4644053"/>
              <a:ext cx="542306"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.81</a:t>
              </a:r>
            </a:p>
          </p:txBody>
        </p:sp>
        <p:sp>
          <p:nvSpPr>
            <p:cNvPr id="55" name="TextBox 54"/>
            <p:cNvSpPr txBox="1"/>
            <p:nvPr/>
          </p:nvSpPr>
          <p:spPr>
            <a:xfrm rot="1566502">
              <a:off x="6245311" y="4169677"/>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.85</a:t>
              </a:r>
            </a:p>
          </p:txBody>
        </p:sp>
        <p:sp>
          <p:nvSpPr>
            <p:cNvPr id="56" name="TextBox 55"/>
            <p:cNvSpPr txBox="1"/>
            <p:nvPr/>
          </p:nvSpPr>
          <p:spPr>
            <a:xfrm rot="935834">
              <a:off x="6267603" y="3674533"/>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.77</a:t>
              </a:r>
            </a:p>
          </p:txBody>
        </p:sp>
        <p:sp>
          <p:nvSpPr>
            <p:cNvPr id="63" name="TextBox 62"/>
            <p:cNvSpPr txBox="1"/>
            <p:nvPr/>
          </p:nvSpPr>
          <p:spPr>
            <a:xfrm rot="21337391">
              <a:off x="6242149" y="2697909"/>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.73</a:t>
              </a:r>
            </a:p>
          </p:txBody>
        </p:sp>
        <p:sp>
          <p:nvSpPr>
            <p:cNvPr id="64" name="TextBox 63"/>
            <p:cNvSpPr txBox="1"/>
            <p:nvPr/>
          </p:nvSpPr>
          <p:spPr>
            <a:xfrm rot="302367">
              <a:off x="6275318" y="3205050"/>
              <a:ext cx="563905"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.80</a:t>
              </a:r>
            </a:p>
          </p:txBody>
        </p:sp>
      </p:grpSp>
      <p:grpSp>
        <p:nvGrpSpPr>
          <p:cNvPr id="32" name="Group 31"/>
          <p:cNvGrpSpPr/>
          <p:nvPr/>
        </p:nvGrpSpPr>
        <p:grpSpPr>
          <a:xfrm>
            <a:off x="1518991" y="3241850"/>
            <a:ext cx="1374252" cy="1521840"/>
            <a:chOff x="1518991" y="3241850"/>
            <a:chExt cx="1374252" cy="1521840"/>
          </a:xfrm>
        </p:grpSpPr>
        <p:cxnSp>
          <p:nvCxnSpPr>
            <p:cNvPr id="72" name="Straight Arrow Connector 71"/>
            <p:cNvCxnSpPr>
              <a:stCxn id="4" idx="0"/>
              <a:endCxn id="70" idx="3"/>
            </p:cNvCxnSpPr>
            <p:nvPr/>
          </p:nvCxnSpPr>
          <p:spPr>
            <a:xfrm flipH="1">
              <a:off x="1518991" y="3241850"/>
              <a:ext cx="1344107" cy="1521840"/>
            </a:xfrm>
            <a:prstGeom prst="straightConnector1">
              <a:avLst/>
            </a:prstGeom>
            <a:ln w="38100">
              <a:headEnd w="med" len="med"/>
              <a:tailEnd type="triangle" w="lg" len="lg"/>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2133306" y="3876285"/>
              <a:ext cx="759937"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.66</a:t>
              </a:r>
            </a:p>
          </p:txBody>
        </p:sp>
      </p:grpSp>
      <p:grpSp>
        <p:nvGrpSpPr>
          <p:cNvPr id="31" name="Group 30"/>
          <p:cNvGrpSpPr/>
          <p:nvPr/>
        </p:nvGrpSpPr>
        <p:grpSpPr>
          <a:xfrm>
            <a:off x="1566078" y="1791893"/>
            <a:ext cx="1270526" cy="1406580"/>
            <a:chOff x="1566078" y="1791893"/>
            <a:chExt cx="1270526" cy="1406580"/>
          </a:xfrm>
        </p:grpSpPr>
        <p:cxnSp>
          <p:nvCxnSpPr>
            <p:cNvPr id="61" name="Straight Arrow Connector 60"/>
            <p:cNvCxnSpPr>
              <a:stCxn id="57" idx="1"/>
              <a:endCxn id="6" idx="1"/>
            </p:cNvCxnSpPr>
            <p:nvPr/>
          </p:nvCxnSpPr>
          <p:spPr>
            <a:xfrm>
              <a:off x="1566078" y="1791893"/>
              <a:ext cx="1207885" cy="1406580"/>
            </a:xfrm>
            <a:prstGeom prst="straightConnector1">
              <a:avLst/>
            </a:prstGeom>
            <a:ln w="38100">
              <a:headEnd w="med" len="med"/>
              <a:tailEnd type="triangle" w="lg" len="lg"/>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076667" y="2152906"/>
              <a:ext cx="759937" cy="369332"/>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.11</a:t>
              </a:r>
            </a:p>
          </p:txBody>
        </p:sp>
      </p:grpSp>
      <p:grpSp>
        <p:nvGrpSpPr>
          <p:cNvPr id="14" name="Group 13"/>
          <p:cNvGrpSpPr/>
          <p:nvPr/>
        </p:nvGrpSpPr>
        <p:grpSpPr>
          <a:xfrm>
            <a:off x="630692" y="992279"/>
            <a:ext cx="1870772" cy="799614"/>
            <a:chOff x="630692" y="992279"/>
            <a:chExt cx="1870772" cy="799614"/>
          </a:xfrm>
        </p:grpSpPr>
        <p:sp>
          <p:nvSpPr>
            <p:cNvPr id="57" name="Rectangle 56"/>
            <p:cNvSpPr/>
            <p:nvPr/>
          </p:nvSpPr>
          <p:spPr>
            <a:xfrm rot="16200000">
              <a:off x="1166271" y="456700"/>
              <a:ext cx="799614" cy="187077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8" name="TextBox 57"/>
            <p:cNvSpPr txBox="1"/>
            <p:nvPr/>
          </p:nvSpPr>
          <p:spPr>
            <a:xfrm>
              <a:off x="1017616" y="1070208"/>
              <a:ext cx="1146468" cy="646331"/>
            </a:xfrm>
            <a:prstGeom prst="rect">
              <a:avLst/>
            </a:prstGeom>
            <a:noFill/>
            <a:ln w="28575">
              <a:noFill/>
            </a:ln>
          </p:spPr>
          <p:txBody>
            <a:bodyPr wrap="none" rtlCol="0">
              <a:spAutoFit/>
            </a:bodyPr>
            <a:lstStyle/>
            <a:p>
              <a:pPr algn="ctr"/>
              <a:r>
                <a:rPr lang="en-US" b="1" dirty="0">
                  <a:solidFill>
                    <a:srgbClr val="FFC000"/>
                  </a:solidFill>
                  <a:latin typeface="Arial" charset="0"/>
                  <a:ea typeface="Arial" charset="0"/>
                  <a:cs typeface="Arial" charset="0"/>
                </a:rPr>
                <a:t>Sacrifice</a:t>
              </a:r>
            </a:p>
            <a:p>
              <a:pPr algn="ctr"/>
              <a:r>
                <a:rPr lang="en-US" b="1" dirty="0">
                  <a:solidFill>
                    <a:srgbClr val="FFC000"/>
                  </a:solidFill>
                  <a:latin typeface="Arial" charset="0"/>
                  <a:ea typeface="Arial" charset="0"/>
                  <a:cs typeface="Arial" charset="0"/>
                </a:rPr>
                <a:t>Made</a:t>
              </a:r>
            </a:p>
          </p:txBody>
        </p:sp>
      </p:grpSp>
      <p:grpSp>
        <p:nvGrpSpPr>
          <p:cNvPr id="33" name="Group 32"/>
          <p:cNvGrpSpPr/>
          <p:nvPr/>
        </p:nvGrpSpPr>
        <p:grpSpPr>
          <a:xfrm>
            <a:off x="583605" y="1791893"/>
            <a:ext cx="1873229" cy="3771411"/>
            <a:chOff x="583605" y="1791893"/>
            <a:chExt cx="1873229" cy="3771411"/>
          </a:xfrm>
        </p:grpSpPr>
        <p:grpSp>
          <p:nvGrpSpPr>
            <p:cNvPr id="15" name="Group 14"/>
            <p:cNvGrpSpPr/>
            <p:nvPr/>
          </p:nvGrpSpPr>
          <p:grpSpPr>
            <a:xfrm>
              <a:off x="583605" y="4763690"/>
              <a:ext cx="1873229" cy="799614"/>
              <a:chOff x="583605" y="4763690"/>
              <a:chExt cx="1873229" cy="799614"/>
            </a:xfrm>
          </p:grpSpPr>
          <p:sp>
            <p:nvSpPr>
              <p:cNvPr id="70" name="Rectangle 69"/>
              <p:cNvSpPr/>
              <p:nvPr/>
            </p:nvSpPr>
            <p:spPr>
              <a:xfrm rot="16200000">
                <a:off x="1119184" y="4228111"/>
                <a:ext cx="799614" cy="187077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C000"/>
                  </a:solidFill>
                  <a:latin typeface="Arial" charset="0"/>
                  <a:ea typeface="Arial" charset="0"/>
                  <a:cs typeface="Arial" charset="0"/>
                </a:endParaRPr>
              </a:p>
            </p:txBody>
          </p:sp>
          <p:sp>
            <p:nvSpPr>
              <p:cNvPr id="71" name="TextBox 70"/>
              <p:cNvSpPr txBox="1"/>
              <p:nvPr/>
            </p:nvSpPr>
            <p:spPr>
              <a:xfrm>
                <a:off x="630693" y="4824366"/>
                <a:ext cx="1826141" cy="646331"/>
              </a:xfrm>
              <a:prstGeom prst="rect">
                <a:avLst/>
              </a:prstGeom>
              <a:noFill/>
              <a:ln w="19050">
                <a:noFill/>
              </a:ln>
            </p:spPr>
            <p:txBody>
              <a:bodyPr wrap="none" rtlCol="0">
                <a:spAutoFit/>
              </a:bodyPr>
              <a:lstStyle/>
              <a:p>
                <a:pPr algn="ctr"/>
                <a:r>
                  <a:rPr lang="en-US" b="1" dirty="0">
                    <a:latin typeface="Arial" charset="0"/>
                    <a:ea typeface="Arial" charset="0"/>
                    <a:cs typeface="Arial" charset="0"/>
                  </a:rPr>
                  <a:t>Overall </a:t>
                </a:r>
              </a:p>
              <a:p>
                <a:pPr algn="ctr"/>
                <a:r>
                  <a:rPr lang="en-US" b="1" dirty="0">
                    <a:latin typeface="Arial" charset="0"/>
                    <a:ea typeface="Arial" charset="0"/>
                    <a:cs typeface="Arial" charset="0"/>
                  </a:rPr>
                  <a:t>Deservingness</a:t>
                </a:r>
              </a:p>
            </p:txBody>
          </p:sp>
        </p:grpSp>
        <p:grpSp>
          <p:nvGrpSpPr>
            <p:cNvPr id="18" name="Group 17"/>
            <p:cNvGrpSpPr/>
            <p:nvPr/>
          </p:nvGrpSpPr>
          <p:grpSpPr>
            <a:xfrm>
              <a:off x="1058605" y="1791893"/>
              <a:ext cx="759937" cy="2755581"/>
              <a:chOff x="1058605" y="1791893"/>
              <a:chExt cx="759937" cy="2870973"/>
            </a:xfrm>
          </p:grpSpPr>
          <p:cxnSp>
            <p:nvCxnSpPr>
              <p:cNvPr id="59" name="Straight Arrow Connector 58"/>
              <p:cNvCxnSpPr>
                <a:stCxn id="57" idx="1"/>
              </p:cNvCxnSpPr>
              <p:nvPr/>
            </p:nvCxnSpPr>
            <p:spPr>
              <a:xfrm flipH="1">
                <a:off x="1518991" y="1791893"/>
                <a:ext cx="47087" cy="2870973"/>
              </a:xfrm>
              <a:prstGeom prst="straightConnector1">
                <a:avLst/>
              </a:prstGeom>
              <a:ln w="38100">
                <a:headEnd w="med" len="med"/>
                <a:tailEnd type="triangle" w="lg" len="lg"/>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058605" y="2938010"/>
                <a:ext cx="759937" cy="384798"/>
              </a:xfrm>
              <a:prstGeom prst="rect">
                <a:avLst/>
              </a:prstGeom>
              <a:noFill/>
            </p:spPr>
            <p:txBody>
              <a:bodyPr wrap="square" rtlCol="0">
                <a:spAutoFit/>
              </a:bodyPr>
              <a:lstStyle/>
              <a:p>
                <a:r>
                  <a:rPr lang="en-US" b="1" dirty="0">
                    <a:solidFill>
                      <a:srgbClr val="FFC000"/>
                    </a:solidFill>
                    <a:latin typeface="Arial" charset="0"/>
                    <a:ea typeface="Arial" charset="0"/>
                    <a:cs typeface="Arial" charset="0"/>
                  </a:rPr>
                  <a:t>.10</a:t>
                </a:r>
              </a:p>
            </p:txBody>
          </p:sp>
        </p:grpSp>
      </p:grpSp>
    </p:spTree>
    <p:extLst>
      <p:ext uri="{BB962C8B-B14F-4D97-AF65-F5344CB8AC3E}">
        <p14:creationId xmlns:p14="http://schemas.microsoft.com/office/powerpoint/2010/main" val="1435185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Ruling out scope neglect</a:t>
            </a:r>
          </a:p>
        </p:txBody>
      </p:sp>
      <p:sp>
        <p:nvSpPr>
          <p:cNvPr id="8" name="Content Placeholder 7"/>
          <p:cNvSpPr>
            <a:spLocks noGrp="1"/>
          </p:cNvSpPr>
          <p:nvPr>
            <p:ph idx="1"/>
          </p:nvPr>
        </p:nvSpPr>
        <p:spPr/>
        <p:txBody>
          <a:bodyPr/>
          <a:lstStyle/>
          <a:p>
            <a:r>
              <a:rPr lang="en-US" dirty="0"/>
              <a:t>That is, maybe the mind cannot distinguish 200 from 1000 meals?</a:t>
            </a:r>
          </a:p>
          <a:p>
            <a:pPr lvl="1"/>
            <a:r>
              <a:rPr lang="en-US" dirty="0"/>
              <a:t>Seems unlikely given we replicated the effect with smaller benefit numbers </a:t>
            </a:r>
          </a:p>
          <a:p>
            <a:pPr lvl="2"/>
            <a:r>
              <a:rPr lang="en-US" dirty="0"/>
              <a:t>(</a:t>
            </a:r>
            <a:r>
              <a:rPr lang="en-US" b="1" dirty="0"/>
              <a:t>Fed 12 families </a:t>
            </a:r>
            <a:r>
              <a:rPr lang="en-US" dirty="0"/>
              <a:t>vs. </a:t>
            </a:r>
            <a:r>
              <a:rPr lang="en-US" b="1" dirty="0"/>
              <a:t>Fed 60 families</a:t>
            </a:r>
            <a:r>
              <a:rPr lang="en-US" dirty="0"/>
              <a:t>) </a:t>
            </a:r>
          </a:p>
        </p:txBody>
      </p:sp>
    </p:spTree>
    <p:extLst>
      <p:ext uri="{BB962C8B-B14F-4D97-AF65-F5344CB8AC3E}">
        <p14:creationId xmlns:p14="http://schemas.microsoft.com/office/powerpoint/2010/main" val="166153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lvl="1" indent="0" algn="ctr">
              <a:buNone/>
            </a:pPr>
            <a:endParaRPr lang="en-US" sz="6000" b="1" dirty="0">
              <a:solidFill>
                <a:schemeClr val="tx1"/>
              </a:solidFill>
            </a:endParaRPr>
          </a:p>
          <a:p>
            <a:pPr marL="0" lvl="1" indent="0" algn="ctr">
              <a:buNone/>
            </a:pPr>
            <a:r>
              <a:rPr lang="en-US" sz="7000" b="1" dirty="0">
                <a:solidFill>
                  <a:schemeClr val="tx1"/>
                </a:solidFill>
              </a:rPr>
              <a:t>Why?</a:t>
            </a:r>
          </a:p>
        </p:txBody>
      </p:sp>
    </p:spTree>
    <p:extLst>
      <p:ext uri="{BB962C8B-B14F-4D97-AF65-F5344CB8AC3E}">
        <p14:creationId xmlns:p14="http://schemas.microsoft.com/office/powerpoint/2010/main" val="129726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9802" b="12480"/>
          <a:stretch/>
        </p:blipFill>
        <p:spPr>
          <a:xfrm>
            <a:off x="0" y="2120900"/>
            <a:ext cx="9144000" cy="4078234"/>
          </a:xfrm>
        </p:spPr>
      </p:pic>
      <p:sp>
        <p:nvSpPr>
          <p:cNvPr id="7" name="Title 1"/>
          <p:cNvSpPr>
            <a:spLocks noGrp="1"/>
          </p:cNvSpPr>
          <p:nvPr>
            <p:ph type="title"/>
          </p:nvPr>
        </p:nvSpPr>
        <p:spPr>
          <a:xfrm>
            <a:off x="457200" y="274638"/>
            <a:ext cx="8229600" cy="1143000"/>
          </a:xfrm>
        </p:spPr>
        <p:txBody>
          <a:bodyPr>
            <a:noAutofit/>
          </a:bodyPr>
          <a:lstStyle/>
          <a:p>
            <a:r>
              <a:rPr lang="en-US" sz="3800" dirty="0"/>
              <a:t>Maybe donors simply </a:t>
            </a:r>
            <a:br>
              <a:rPr lang="en-US" sz="3800" dirty="0"/>
            </a:br>
            <a:r>
              <a:rPr lang="en-US" sz="3800" dirty="0"/>
              <a:t>lack information? </a:t>
            </a:r>
          </a:p>
        </p:txBody>
      </p:sp>
      <p:sp>
        <p:nvSpPr>
          <p:cNvPr id="2" name="Rectangle 1"/>
          <p:cNvSpPr/>
          <p:nvPr/>
        </p:nvSpPr>
        <p:spPr>
          <a:xfrm>
            <a:off x="1993106" y="1914525"/>
            <a:ext cx="6958013" cy="4596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350061" y="6511229"/>
            <a:ext cx="1814920" cy="276999"/>
          </a:xfrm>
          <a:prstGeom prst="rect">
            <a:avLst/>
          </a:prstGeom>
        </p:spPr>
        <p:txBody>
          <a:bodyPr wrap="none">
            <a:spAutoFit/>
          </a:bodyPr>
          <a:lstStyle/>
          <a:p>
            <a:r>
              <a:rPr lang="en-US" sz="1200" dirty="0">
                <a:latin typeface="Arial" charset="0"/>
                <a:ea typeface="Arial" charset="0"/>
                <a:cs typeface="Arial" charset="0"/>
              </a:rPr>
              <a:t>(Money for Good, 2010)</a:t>
            </a:r>
          </a:p>
        </p:txBody>
      </p:sp>
    </p:spTree>
    <p:extLst>
      <p:ext uri="{BB962C8B-B14F-4D97-AF65-F5344CB8AC3E}">
        <p14:creationId xmlns:p14="http://schemas.microsoft.com/office/powerpoint/2010/main" val="887130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5E-6 -1.85185E-6 L 0.17656 -1.85185E-6 " pathEditMode="relative" rAng="0" ptsTypes="AA">
                                      <p:cBhvr>
                                        <p:cTn id="10" dur="1000" fill="hold"/>
                                        <p:tgtEl>
                                          <p:spTgt spid="2"/>
                                        </p:tgtEl>
                                        <p:attrNameLst>
                                          <p:attrName>ppt_x</p:attrName>
                                          <p:attrName>ppt_y</p:attrName>
                                        </p:attrNameLst>
                                      </p:cBhvr>
                                      <p:rCtr x="8819" y="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0.17656 -1.85185E-6 L 0.35156 -1.85185E-6 " pathEditMode="relative" rAng="0" ptsTypes="AA">
                                      <p:cBhvr>
                                        <p:cTn id="14" dur="1000" fill="hold"/>
                                        <p:tgtEl>
                                          <p:spTgt spid="2"/>
                                        </p:tgtEl>
                                        <p:attrNameLst>
                                          <p:attrName>ppt_x</p:attrName>
                                          <p:attrName>ppt_y</p:attrName>
                                        </p:attrNameLst>
                                      </p:cBhvr>
                                      <p:rCtr x="8750"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2" nodeType="clickEffect">
                                  <p:stCondLst>
                                    <p:cond delay="0"/>
                                  </p:stCondLst>
                                  <p:childTnLst>
                                    <p:animMotion origin="layout" path="M 0.35156 -1.85185E-6 L 0.53055 -1.85185E-6 " pathEditMode="relative" rAng="0" ptsTypes="AA">
                                      <p:cBhvr>
                                        <p:cTn id="18" dur="1000" fill="hold"/>
                                        <p:tgtEl>
                                          <p:spTgt spid="2"/>
                                        </p:tgtEl>
                                        <p:attrNameLst>
                                          <p:attrName>ppt_x</p:attrName>
                                          <p:attrName>ppt_y</p:attrName>
                                        </p:attrNameLst>
                                      </p:cBhvr>
                                      <p:rCtr x="89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9802" b="12480"/>
          <a:stretch/>
        </p:blipFill>
        <p:spPr>
          <a:xfrm>
            <a:off x="0" y="2120900"/>
            <a:ext cx="9144000" cy="4078234"/>
          </a:xfrm>
        </p:spPr>
      </p:pic>
      <p:sp>
        <p:nvSpPr>
          <p:cNvPr id="5" name="Rectangle 4"/>
          <p:cNvSpPr/>
          <p:nvPr/>
        </p:nvSpPr>
        <p:spPr>
          <a:xfrm>
            <a:off x="7350061" y="6511229"/>
            <a:ext cx="1814920" cy="276999"/>
          </a:xfrm>
          <a:prstGeom prst="rect">
            <a:avLst/>
          </a:prstGeom>
        </p:spPr>
        <p:txBody>
          <a:bodyPr wrap="none">
            <a:spAutoFit/>
          </a:bodyPr>
          <a:lstStyle/>
          <a:p>
            <a:r>
              <a:rPr lang="en-US" sz="1200" dirty="0">
                <a:latin typeface="Arial" charset="0"/>
                <a:ea typeface="Arial" charset="0"/>
                <a:cs typeface="Arial" charset="0"/>
              </a:rPr>
              <a:t>(Money for Good, 2010)</a:t>
            </a:r>
          </a:p>
        </p:txBody>
      </p:sp>
      <p:sp>
        <p:nvSpPr>
          <p:cNvPr id="7" name="Title 1"/>
          <p:cNvSpPr>
            <a:spLocks noGrp="1"/>
          </p:cNvSpPr>
          <p:nvPr>
            <p:ph type="title"/>
          </p:nvPr>
        </p:nvSpPr>
        <p:spPr>
          <a:xfrm>
            <a:off x="457200" y="274638"/>
            <a:ext cx="8229600" cy="1143000"/>
          </a:xfrm>
        </p:spPr>
        <p:txBody>
          <a:bodyPr>
            <a:noAutofit/>
          </a:bodyPr>
          <a:lstStyle/>
          <a:p>
            <a:r>
              <a:rPr lang="en-US" sz="3800" dirty="0"/>
              <a:t>Maybe donors simply </a:t>
            </a:r>
            <a:br>
              <a:rPr lang="en-US" sz="3800" dirty="0"/>
            </a:br>
            <a:r>
              <a:rPr lang="en-US" sz="3800" dirty="0"/>
              <a:t>lack information? </a:t>
            </a:r>
          </a:p>
        </p:txBody>
      </p:sp>
      <p:sp>
        <p:nvSpPr>
          <p:cNvPr id="2" name="Rectangle 1"/>
          <p:cNvSpPr/>
          <p:nvPr/>
        </p:nvSpPr>
        <p:spPr>
          <a:xfrm>
            <a:off x="6854346" y="1914525"/>
            <a:ext cx="2107406" cy="4596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576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469 -1.85185E-6 L 0.24531 -1.85185E-6 " pathEditMode="relative" rAng="0" ptsTypes="AA">
                                      <p:cBhvr>
                                        <p:cTn id="6" dur="100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None/>
            </a:pPr>
            <a:endParaRPr lang="en-US" b="1" dirty="0">
              <a:solidFill>
                <a:srgbClr val="FFC000"/>
              </a:solidFill>
            </a:endParaRPr>
          </a:p>
          <a:p>
            <a:pPr marL="0" indent="0" algn="ctr">
              <a:buNone/>
            </a:pPr>
            <a:endParaRPr lang="en-US" b="1" dirty="0">
              <a:solidFill>
                <a:srgbClr val="FFC000"/>
              </a:solidFill>
            </a:endParaRPr>
          </a:p>
          <a:p>
            <a:pPr marL="0" indent="0" algn="ctr">
              <a:buNone/>
            </a:pPr>
            <a:r>
              <a:rPr lang="en-US" b="1" dirty="0">
                <a:solidFill>
                  <a:srgbClr val="FFC000"/>
                </a:solidFill>
              </a:rPr>
              <a:t>People do not value all lives equally</a:t>
            </a:r>
          </a:p>
        </p:txBody>
      </p:sp>
    </p:spTree>
    <p:extLst>
      <p:ext uri="{BB962C8B-B14F-4D97-AF65-F5344CB8AC3E}">
        <p14:creationId xmlns:p14="http://schemas.microsoft.com/office/powerpoint/2010/main" val="251489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t>Gates Foundation homepage circa 2013</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187" y="1438512"/>
            <a:ext cx="7900669" cy="4937918"/>
          </a:xfrm>
        </p:spPr>
      </p:pic>
      <p:sp>
        <p:nvSpPr>
          <p:cNvPr id="3" name="Oval 2"/>
          <p:cNvSpPr/>
          <p:nvPr/>
        </p:nvSpPr>
        <p:spPr>
          <a:xfrm>
            <a:off x="4957806" y="2169919"/>
            <a:ext cx="3359514" cy="555173"/>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979032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a:t>Gates Foundation homepage today</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39" t="6934" r="-339" b="-4424"/>
          <a:stretch/>
        </p:blipFill>
        <p:spPr>
          <a:xfrm>
            <a:off x="457056" y="1364976"/>
            <a:ext cx="8229785" cy="5014500"/>
          </a:xfrm>
        </p:spPr>
      </p:pic>
    </p:spTree>
    <p:extLst>
      <p:ext uri="{BB962C8B-B14F-4D97-AF65-F5344CB8AC3E}">
        <p14:creationId xmlns:p14="http://schemas.microsoft.com/office/powerpoint/2010/main" val="2001528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4FB4F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Nemirow 2016-04-27 WORKING" id="{55FDBA9C-45E8-614C-B72D-FA2DD683DCE4}" vid="{59456C32-67B9-3945-8C95-65C927B101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77599</TotalTime>
  <Words>4220</Words>
  <Application>Microsoft Macintosh PowerPoint</Application>
  <PresentationFormat>On-screen Show (4:3)</PresentationFormat>
  <Paragraphs>527</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Psychological Phenomena Hindering Effective Altruism</vt:lpstr>
      <vt:lpstr>We give</vt:lpstr>
      <vt:lpstr>Most gifts could be more effective</vt:lpstr>
      <vt:lpstr>PowerPoint Presentation</vt:lpstr>
      <vt:lpstr>Maybe donors simply  lack information? </vt:lpstr>
      <vt:lpstr>Maybe donors simply  lack information? </vt:lpstr>
      <vt:lpstr>PowerPoint Presentation</vt:lpstr>
      <vt:lpstr>Gates Foundation homepage circa 2013</vt:lpstr>
      <vt:lpstr>Gates Foundation homepage today</vt:lpstr>
      <vt:lpstr>PowerPoint Presentation</vt:lpstr>
      <vt:lpstr>Evidence people do not value all lives equally:</vt:lpstr>
      <vt:lpstr>1. Scope Insensitivity</vt:lpstr>
      <vt:lpstr>2. The Proportion Effect</vt:lpstr>
      <vt:lpstr>2. The Proportion Effect</vt:lpstr>
      <vt:lpstr>3. Identifiable Victim Effect</vt:lpstr>
      <vt:lpstr>PowerPoint Presentation</vt:lpstr>
      <vt:lpstr>PowerPoint Presentation</vt:lpstr>
      <vt:lpstr>Explicit debiasing efforts</vt:lpstr>
      <vt:lpstr>Implicit debiasing efforts  (adding statistics)</vt:lpstr>
      <vt:lpstr>Conclusions from Small &amp; Co.</vt:lpstr>
      <vt:lpstr>Why do we give?</vt:lpstr>
      <vt:lpstr>Why do we give?</vt:lpstr>
      <vt:lpstr>PowerPoint Presentation</vt:lpstr>
      <vt:lpstr>PowerPoint Presentation</vt:lpstr>
      <vt:lpstr>PowerPoint Presentation</vt:lpstr>
      <vt:lpstr>Why do observers esteem altruists?</vt:lpstr>
      <vt:lpstr>Do third parties esteem  impact or sacrifice?</vt:lpstr>
      <vt:lpstr>PowerPoint Presentation</vt:lpstr>
      <vt:lpstr>PowerPoint Presentation</vt:lpstr>
      <vt:lpstr>Study method</vt:lpstr>
      <vt:lpstr>PowerPoint Presentation</vt:lpstr>
      <vt:lpstr>Which of the following people would you say is the most admirable:</vt:lpstr>
      <vt:lpstr>Negative externalities to sacrifice sensitivity?</vt:lpstr>
      <vt:lpstr>Conclusions</vt:lpstr>
      <vt:lpstr>Thanks!</vt:lpstr>
      <vt:lpstr>PowerPoint Presentation</vt:lpstr>
      <vt:lpstr>Evidence for partner choice per se</vt:lpstr>
      <vt:lpstr>PowerPoint Presentation</vt:lpstr>
      <vt:lpstr>Ruling out scope neglect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Charity:  Delivering Benefit or Signaling Virtue?</dc:title>
  <dc:creator>Nemirow, Jason</dc:creator>
  <cp:lastModifiedBy>Nicholas Fitz</cp:lastModifiedBy>
  <cp:revision>703</cp:revision>
  <cp:lastPrinted>2016-10-22T01:05:21Z</cp:lastPrinted>
  <dcterms:created xsi:type="dcterms:W3CDTF">2016-04-30T16:41:06Z</dcterms:created>
  <dcterms:modified xsi:type="dcterms:W3CDTF">2018-08-08T22:35:33Z</dcterms:modified>
</cp:coreProperties>
</file>